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68838" autoAdjust="0"/>
  </p:normalViewPr>
  <p:slideViewPr>
    <p:cSldViewPr>
      <p:cViewPr varScale="1">
        <p:scale>
          <a:sx n="46" d="100"/>
          <a:sy n="46" d="100"/>
        </p:scale>
        <p:origin x="-1122" y="-96"/>
      </p:cViewPr>
      <p:guideLst>
        <p:guide orient="horz" pos="2160"/>
        <p:guide pos="2880"/>
      </p:guideLst>
    </p:cSldViewPr>
  </p:slideViewPr>
  <p:notesTextViewPr>
    <p:cViewPr>
      <p:scale>
        <a:sx n="100" d="100"/>
        <a:sy n="100" d="100"/>
      </p:scale>
      <p:origin x="12"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E38470-C72C-49D4-9274-863C4F7CA8DD}" type="datetimeFigureOut">
              <a:rPr lang="ru-RU" smtClean="0"/>
              <a:pPr/>
              <a:t>17.11.2011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32CE0F-B40E-420E-B258-44AB425B28EC}"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Во многих школах педагоги вынуждены проводить в одном спортивном зале занятия со старшими и младшими школьниками одновременно. Отсюда скученность, невозможность отследить сразу всех учащихся, подстраховать их при выполнении особенно рискованных упражнений, вовремя обратить внимание на их самочувствие.</a:t>
            </a:r>
          </a:p>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Ветхие полы, протечки, старый инвентарь, не прошедшие испытания снаряды (в школах их просто некому испытывать) не обеспечивают должной степени надежности и безопасности. В некоторых школьных спортзалах вообще отсутствуют даже такие средства подстраховки, как спортивные маты.</a:t>
            </a:r>
          </a:p>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Он обусловлен в первую очередь недостаточным опытом работы в школе, плохим знанием методик физического воспитания, педагогических основ. Да и сами методические рекомендации, точнее некоторые из них, устарели и требуют новой редакции.</a:t>
            </a:r>
          </a:p>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Врачебное обслуживание во многих школах находится в неудовлетворительном состоянии, главным образом из-за низкой зарплаты медицинского персонала, нехватки кадров. Медицинское обследование школьников проводится с запозданием. Распределение обучающихся по медицинским группам для занятий физкультурой своевременно не вносится в классный журнал. Были случаи, когда школьники, допущенные к обучению в основной группе, страдали тяжелыми хроническими заболеваниями (сердечная недостаточность, грыжа </a:t>
            </a:r>
            <a:r>
              <a:rPr lang="ru-RU" dirty="0" err="1" smtClean="0"/>
              <a:t>Шморля</a:t>
            </a:r>
            <a:r>
              <a:rPr lang="ru-RU" dirty="0" smtClean="0"/>
              <a:t> и т.д.). По этой причине зафиксированы происшествия с летальным исходом во время занятий.</a:t>
            </a:r>
          </a:p>
        </p:txBody>
      </p:sp>
      <p:sp>
        <p:nvSpPr>
          <p:cNvPr id="4" name="Номер слайда 3"/>
          <p:cNvSpPr>
            <a:spLocks noGrp="1"/>
          </p:cNvSpPr>
          <p:nvPr>
            <p:ph type="sldNum" sz="quarter" idx="10"/>
          </p:nvPr>
        </p:nvSpPr>
        <p:spPr/>
        <p:txBody>
          <a:bodyPr/>
          <a:lstStyle/>
          <a:p>
            <a:fld id="{9A32CE0F-B40E-420E-B258-44AB425B28EC}" type="slidenum">
              <a:rPr lang="ru-RU" smtClean="0"/>
              <a:pPr/>
              <a:t>2</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40000" lnSpcReduction="20000"/>
          </a:bodyPr>
          <a:lstStyle/>
          <a:p>
            <a:r>
              <a:rPr lang="ru-RU" dirty="0" smtClean="0"/>
              <a:t>Во избежание возможных травм необходимо выполнять следующие правила:</a:t>
            </a:r>
          </a:p>
          <a:p>
            <a:r>
              <a:rPr lang="ru-RU" dirty="0" smtClean="0"/>
              <a:t>     – все действия учащихся по установке оборудования должны организовываться и осуществляться только в присутствии учителя и по его распоряжению;</a:t>
            </a:r>
          </a:p>
          <a:p>
            <a:r>
              <a:rPr lang="ru-RU" dirty="0" smtClean="0"/>
              <a:t>     – по окончании установки оборудования в рабочее положение необходимо обязательное опробование его снарядов.</a:t>
            </a:r>
          </a:p>
          <a:p>
            <a:r>
              <a:rPr lang="ru-RU" dirty="0" smtClean="0"/>
              <a:t>Важно также знать и некоторые особенности операций по установке секций, грифов перекладин и жердей брусьев, гимнастических лестниц, фиксаторов, хомутов, которые нужно наглядно показать всем учащимся.</a:t>
            </a:r>
          </a:p>
          <a:p>
            <a:r>
              <a:rPr lang="ru-RU" dirty="0" smtClean="0"/>
              <a:t>Так, при отодвигании секций от стены к центру зала учащиеся во избежание травмы стопы должны находиться сбоку секции, толкая ее одной рукой.</a:t>
            </a:r>
          </a:p>
          <a:p>
            <a:r>
              <a:rPr lang="ru-RU" dirty="0" smtClean="0"/>
              <a:t>Во время установки перекладин и брусьев при опускании хомутов, грифов и жердей, чтобы исключить травму кистей рук, нельзя держаться ими за вертикальную направляющую трубу секций, а при отведении в сторону грифа или жерди необходимо соблюдать осторожность, чтобы не задеть ими рядом стоящего учащегося.</a:t>
            </a:r>
          </a:p>
          <a:p>
            <a:r>
              <a:rPr lang="ru-RU" dirty="0" smtClean="0"/>
              <a:t>Большое внимание необходимо уделить установке учащимися стопорных болтов, которые должны до упора вставляться в свои гнезда-отверстия с последующим загибом фиксатора, находящегося на конце каждого болта, тем самым исключая возможность его выпадения при работе на снарядах.</a:t>
            </a:r>
          </a:p>
          <a:p>
            <a:r>
              <a:rPr lang="ru-RU" dirty="0" smtClean="0"/>
              <a:t>После установки снарядов в рабочее положение нужно под каждый снаряд положить необходимое количество гимнастических матов.</a:t>
            </a:r>
          </a:p>
          <a:p>
            <a:r>
              <a:rPr lang="ru-RU" dirty="0" smtClean="0"/>
              <a:t>Если многокомплектное спортивное оборудование установлено на открытой площадке, то важным условием безопасной работы является предварительная подготовка мягкого грунта (песок с опилками) под снарядами. Перед занятиями необходимо разрыхлить песок и немного его увлажнить.</a:t>
            </a:r>
          </a:p>
          <a:p>
            <a:r>
              <a:rPr lang="ru-RU" dirty="0" smtClean="0"/>
              <a:t>При выполнении учащимися физических упражнений на снарядах возле спортивного оборудования не должно быть каких-либо посторонних предметов.</a:t>
            </a:r>
          </a:p>
          <a:p>
            <a:r>
              <a:rPr lang="ru-RU" dirty="0" smtClean="0"/>
              <a:t>Необходимо осуществлять технический уход за спортивным оборудованием. Он заключается в систематическом контроле учителем физического воспитания за целостностью элементов снарядов, узлов их креплений, а также в периодической смазке всех трущихся деталей (шарниры, подшипники и др.).</a:t>
            </a:r>
          </a:p>
          <a:p>
            <a:r>
              <a:rPr lang="ru-RU" dirty="0" smtClean="0"/>
              <a:t>Все занятия на спортивном оборудовании должны проходить организованно и под непосредственным контролем учителя физического воспитания.</a:t>
            </a:r>
          </a:p>
          <a:p>
            <a:r>
              <a:rPr lang="ru-RU" dirty="0" smtClean="0"/>
              <a:t>Также необходима систематическая проверка прочности установки снарядов, подвесных колец, растяжек для креплений снарядов к полу, страхующих устройств. Для защиты ладоней используют специальные накладки, для профилактики повреждений лучезапястных суставов – кожаные манжеты, для предохранения от ушибов о снаряды отдельных частей тела – поролоновые прокладки.</a:t>
            </a:r>
          </a:p>
          <a:p>
            <a:r>
              <a:rPr lang="ru-RU" dirty="0" smtClean="0"/>
              <a:t>В целях безопасной работы на спортивных снарядах важное значение имеют физическая помощь, страховка и </a:t>
            </a:r>
            <a:r>
              <a:rPr lang="ru-RU" dirty="0" err="1" smtClean="0"/>
              <a:t>самостраховка</a:t>
            </a:r>
            <a:r>
              <a:rPr lang="ru-RU" dirty="0" smtClean="0"/>
              <a:t> учащихся на занятиях.</a:t>
            </a:r>
          </a:p>
          <a:p>
            <a:r>
              <a:rPr lang="ru-RU" b="1" i="1" dirty="0" smtClean="0"/>
              <a:t>Помощь</a:t>
            </a:r>
            <a:r>
              <a:rPr lang="ru-RU" dirty="0" smtClean="0"/>
              <a:t> заключается в физических усилиях, прилагаемых учителем или учащимся для правильного и успешного завершения части или всего изучаемого упражнения. К основным видам физической помощи относятся помощь «проводкой», поддержка «фиксаций», помощь подталкиванием.</a:t>
            </a:r>
          </a:p>
          <a:p>
            <a:r>
              <a:rPr lang="ru-RU" b="1" i="1" dirty="0" smtClean="0"/>
              <a:t>Страховка</a:t>
            </a:r>
            <a:r>
              <a:rPr lang="ru-RU" dirty="0" smtClean="0"/>
              <a:t> – готовность учителя или учащегося оказать помощь занимающемуся, неудачно исполняющему упражнение.</a:t>
            </a:r>
          </a:p>
          <a:p>
            <a:r>
              <a:rPr lang="ru-RU" dirty="0" smtClean="0"/>
              <a:t>Страховка и помощь связаны между собой. Физическая помощь сводится к минимуму или прекращается на уроках совершенствования физических упражнений, когда учащиеся выполняют их самостоятельно.</a:t>
            </a:r>
          </a:p>
          <a:p>
            <a:r>
              <a:rPr lang="ru-RU" b="1" i="1" dirty="0" err="1" smtClean="0"/>
              <a:t>Самостраховка</a:t>
            </a:r>
            <a:r>
              <a:rPr lang="ru-RU" dirty="0" smtClean="0"/>
              <a:t> – способность занимающихся самостоятельно выходить из опасных ситуаций, прекращая при этом выполнение упражнения или изменяя его для предотвращения возможной травмы. Например, при выполнении стойки на плечах на брусьях в случае падения вперед учащийся должен сделать кувырок вперед ноги врозь; при соскоках со снарядов, влекущих за собой падение, также выполнить кувырки.</a:t>
            </a:r>
          </a:p>
          <a:p>
            <a:r>
              <a:rPr lang="ru-RU" dirty="0" smtClean="0"/>
              <a:t>Одна из важнейших функций физкультурных работников – это профилактика спортивного травматизма. Причины травматизма заключаются в основном в нарушениях учебно-тренировочного процесса и правил соревнований, а также в нарушениях санитарно-гигиенического характера.</a:t>
            </a:r>
          </a:p>
          <a:p>
            <a:r>
              <a:rPr lang="ru-RU" dirty="0" smtClean="0"/>
              <a:t>Зачастую учащиеся получают травмы из-за неудовлетворительного состояния покрытий в местах занятий: неровный, твердый грунт площадок, неисправный или скользкий пол гимнастических залов, неровный лед катков, плохое состояние мест отталкивания и приземления для прыжков и т.д.</a:t>
            </a:r>
          </a:p>
          <a:p>
            <a:r>
              <a:rPr lang="ru-RU" i="1" dirty="0" smtClean="0"/>
              <a:t>Недостатки оборудования мест занятий:</a:t>
            </a:r>
            <a:endParaRPr lang="ru-RU" dirty="0" smtClean="0"/>
          </a:p>
          <a:p>
            <a:r>
              <a:rPr lang="ru-RU" dirty="0" smtClean="0"/>
              <a:t>     – плохое качество или изношенность снарядов, матов;</a:t>
            </a:r>
          </a:p>
          <a:p>
            <a:r>
              <a:rPr lang="ru-RU" dirty="0" smtClean="0"/>
              <a:t>     – наличие на местах занятий посторонних предметов;</a:t>
            </a:r>
          </a:p>
          <a:p>
            <a:r>
              <a:rPr lang="ru-RU" dirty="0" smtClean="0"/>
              <a:t>     – плохое качество, неисправность спортивного инвентаря или его неправильное хранение;</a:t>
            </a:r>
          </a:p>
          <a:p>
            <a:r>
              <a:rPr lang="ru-RU" dirty="0" smtClean="0"/>
              <a:t>     – несоответствие размеров и массы инвентаря индивидуальным особенностям занимающихся.</a:t>
            </a:r>
          </a:p>
          <a:p>
            <a:r>
              <a:rPr lang="ru-RU" dirty="0" smtClean="0"/>
              <a:t>При занятиях </a:t>
            </a:r>
            <a:r>
              <a:rPr lang="ru-RU" i="1" dirty="0" smtClean="0"/>
              <a:t>гимнастикой</a:t>
            </a:r>
            <a:r>
              <a:rPr lang="ru-RU" dirty="0" smtClean="0"/>
              <a:t> возможны ссадины, потертости, срывы мозолей в области кистей, ушибы и растяжения связочно-суставного аппарата преимущественно верхних конечностей.</a:t>
            </a:r>
          </a:p>
          <a:p>
            <a:r>
              <a:rPr lang="ru-RU" dirty="0" smtClean="0"/>
              <a:t>Используют такие технические средства: поролоновые ямы, тренажеры с поясом для изучения оборотов на перекладине, амортизирующие пояса для страховки при обучении и выполнении сложных комбинаций.</a:t>
            </a:r>
          </a:p>
          <a:p>
            <a:r>
              <a:rPr lang="ru-RU" dirty="0" smtClean="0"/>
              <a:t>Травматизм при занятиях </a:t>
            </a:r>
            <a:r>
              <a:rPr lang="ru-RU" i="1" dirty="0" smtClean="0"/>
              <a:t>легкой атлетикой</a:t>
            </a:r>
            <a:r>
              <a:rPr lang="ru-RU" dirty="0" smtClean="0"/>
              <a:t> различается в зависимости от узкой специализации в видах спорта. Спринтеры, например, чаще страдают от растяжений и надрывов двуглавой мышцы бедра, икроножной мышцы, ахиллова сухожилия, растяжений связок голеностопного сустава.</a:t>
            </a:r>
          </a:p>
          <a:p>
            <a:r>
              <a:rPr lang="ru-RU" dirty="0" smtClean="0"/>
              <a:t>Барьерный бег дополняется ушибами и растяжениями связок коленного и голеностопного суставов, травматическими радикулитами. При беге на средние и длинные дистанции возникают потертости стоп и промежности, хронические заболевания сухожилий и мышц стопы и голени.</a:t>
            </a:r>
          </a:p>
          <a:p>
            <a:r>
              <a:rPr lang="ru-RU" dirty="0" smtClean="0"/>
              <a:t>Для </a:t>
            </a:r>
            <a:r>
              <a:rPr lang="ru-RU" i="1" dirty="0" smtClean="0"/>
              <a:t>баскетболистов</a:t>
            </a:r>
            <a:r>
              <a:rPr lang="ru-RU" dirty="0" smtClean="0"/>
              <a:t> характерны травмы связочного аппарата голеностопного сустава, ушибы, растяжения боковых, крестообразных связок, повреждения менисков коленного сустава, а также ушибы и растяжения связок пальцев и кистей рук.</a:t>
            </a:r>
          </a:p>
          <a:p>
            <a:r>
              <a:rPr lang="ru-RU" dirty="0" smtClean="0"/>
              <a:t>Травматизм у </a:t>
            </a:r>
            <a:r>
              <a:rPr lang="ru-RU" i="1" dirty="0" smtClean="0"/>
              <a:t>волейболистов:</a:t>
            </a:r>
            <a:r>
              <a:rPr lang="ru-RU" dirty="0" smtClean="0"/>
              <a:t> ушибы пальцев кисти лучезапястного, плечевого и локтевого суставов, ушибы туловища, чаще связанные с дефектами оборудования, неудовлетворительным санитарным состоянием залов.</a:t>
            </a:r>
          </a:p>
          <a:p>
            <a:r>
              <a:rPr lang="ru-RU" dirty="0" smtClean="0"/>
              <a:t>При занятиях </a:t>
            </a:r>
            <a:r>
              <a:rPr lang="ru-RU" i="1" dirty="0" smtClean="0"/>
              <a:t>футболом</a:t>
            </a:r>
            <a:r>
              <a:rPr lang="ru-RU" dirty="0" smtClean="0"/>
              <a:t> травмируются, как правило, нижние конечности, возникают хронические артриты коленного сустава, растяжение связок коленного и голеностопного суставов, ушибы, надрывы и разрывы мышц задней поверхности бедра и приводящих мышц, травматические периоститы большой берцовой кости голени. Нужно обязательно следить, чтобы на поле, как и в местах занятий, не было камней, стекол и других предметов, которые могут привести к травмам и падениям.</a:t>
            </a:r>
          </a:p>
          <a:p>
            <a:r>
              <a:rPr lang="ru-RU" dirty="0" smtClean="0"/>
              <a:t>У </a:t>
            </a:r>
            <a:r>
              <a:rPr lang="ru-RU" i="1" dirty="0" smtClean="0"/>
              <a:t>лыжников</a:t>
            </a:r>
            <a:r>
              <a:rPr lang="ru-RU" dirty="0" smtClean="0"/>
              <a:t> занятия на открытом воздухе при низких температурах опасны из-за возможности обморожения. Сильный ветер, повышенная влажность воздуха, тесная и мокрая обувь могут вызвать обморожение даже при нулевой температуре.</a:t>
            </a:r>
          </a:p>
          <a:p>
            <a:endParaRPr lang="ru-RU" dirty="0"/>
          </a:p>
        </p:txBody>
      </p:sp>
      <p:sp>
        <p:nvSpPr>
          <p:cNvPr id="4" name="Номер слайда 3"/>
          <p:cNvSpPr>
            <a:spLocks noGrp="1"/>
          </p:cNvSpPr>
          <p:nvPr>
            <p:ph type="sldNum" sz="quarter" idx="10"/>
          </p:nvPr>
        </p:nvSpPr>
        <p:spPr/>
        <p:txBody>
          <a:bodyPr/>
          <a:lstStyle/>
          <a:p>
            <a:fld id="{9A32CE0F-B40E-420E-B258-44AB425B28EC}" type="slidenum">
              <a:rPr lang="ru-RU" smtClean="0"/>
              <a:pPr/>
              <a:t>5</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32500" lnSpcReduction="20000"/>
          </a:bodyPr>
          <a:lstStyle/>
          <a:p>
            <a:r>
              <a:rPr lang="ru-RU" sz="1200" b="1" kern="1200" dirty="0" smtClean="0">
                <a:solidFill>
                  <a:schemeClr val="tx1"/>
                </a:solidFill>
                <a:latin typeface="+mn-lt"/>
                <a:ea typeface="+mn-ea"/>
                <a:cs typeface="+mn-cs"/>
              </a:rPr>
              <a:t>1. Инструкция для школьников при занятиях гимнастикой</a:t>
            </a:r>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 </a:t>
            </a:r>
          </a:p>
          <a:p>
            <a:r>
              <a:rPr lang="ru-RU" sz="1200" kern="1200" dirty="0" smtClean="0">
                <a:solidFill>
                  <a:schemeClr val="tx1"/>
                </a:solidFill>
                <a:latin typeface="+mn-lt"/>
                <a:ea typeface="+mn-ea"/>
                <a:cs typeface="+mn-cs"/>
              </a:rPr>
              <a:t>Занимайтесь на гимнастических снарядах только с преподавателем или его помощником.</a:t>
            </a:r>
          </a:p>
          <a:p>
            <a:r>
              <a:rPr lang="ru-RU" sz="1200" kern="1200" dirty="0" smtClean="0">
                <a:solidFill>
                  <a:schemeClr val="tx1"/>
                </a:solidFill>
                <a:latin typeface="+mn-lt"/>
                <a:ea typeface="+mn-ea"/>
                <a:cs typeface="+mn-cs"/>
              </a:rPr>
              <a:t>В местах соскоков со снаряда положите гимнастический мат. При укладке матов следите, чтобы их поверхность была ровной.</a:t>
            </a:r>
          </a:p>
          <a:p>
            <a:r>
              <a:rPr lang="ru-RU" sz="1200" kern="1200" dirty="0" smtClean="0">
                <a:solidFill>
                  <a:schemeClr val="tx1"/>
                </a:solidFill>
                <a:latin typeface="+mn-lt"/>
                <a:ea typeface="+mn-ea"/>
                <a:cs typeface="+mn-cs"/>
              </a:rPr>
              <a:t>При выполнении упражнений потоком (один за другим) соблюдайте достаточные интервалы.</a:t>
            </a:r>
          </a:p>
          <a:p>
            <a:r>
              <a:rPr lang="ru-RU" sz="1200" kern="1200" dirty="0" smtClean="0">
                <a:solidFill>
                  <a:schemeClr val="tx1"/>
                </a:solidFill>
                <a:latin typeface="+mn-lt"/>
                <a:ea typeface="+mn-ea"/>
                <a:cs typeface="+mn-cs"/>
              </a:rPr>
              <a:t>При выполнении прыжков и соскоков со снаряда приземляйтесь мягко на носки, пружинисто приседая.</a:t>
            </a:r>
          </a:p>
          <a:p>
            <a:r>
              <a:rPr lang="ru-RU" sz="1200" kern="1200" dirty="0" smtClean="0">
                <a:solidFill>
                  <a:schemeClr val="tx1"/>
                </a:solidFill>
                <a:latin typeface="+mn-lt"/>
                <a:ea typeface="+mn-ea"/>
                <a:cs typeface="+mn-cs"/>
              </a:rPr>
              <a:t>Не выполняйте без страховки сложные элементы и упражнения.</a:t>
            </a:r>
          </a:p>
          <a:p>
            <a:r>
              <a:rPr lang="ru-RU" sz="1200" kern="1200" dirty="0" smtClean="0">
                <a:solidFill>
                  <a:schemeClr val="tx1"/>
                </a:solidFill>
                <a:latin typeface="+mn-lt"/>
                <a:ea typeface="+mn-ea"/>
                <a:cs typeface="+mn-cs"/>
              </a:rPr>
              <a:t>Помните, что при выполнении упражнений на гимнастических снарядах безопасность во многом зависит от их исправности.</a:t>
            </a:r>
          </a:p>
          <a:p>
            <a:r>
              <a:rPr lang="ru-RU" sz="1200" kern="1200" dirty="0" smtClean="0">
                <a:solidFill>
                  <a:schemeClr val="tx1"/>
                </a:solidFill>
                <a:latin typeface="+mn-lt"/>
                <a:ea typeface="+mn-ea"/>
                <a:cs typeface="+mn-cs"/>
              </a:rPr>
              <a:t>Регулярно очищайте рабочую поверхность перекладины, она должна быть гладкой и без ржавчины.</a:t>
            </a:r>
          </a:p>
          <a:p>
            <a:r>
              <a:rPr lang="ru-RU" sz="1200" kern="1200" dirty="0" smtClean="0">
                <a:solidFill>
                  <a:schemeClr val="tx1"/>
                </a:solidFill>
                <a:latin typeface="+mn-lt"/>
                <a:ea typeface="+mn-ea"/>
                <a:cs typeface="+mn-cs"/>
              </a:rPr>
              <a:t>Не выполняйте упражнений на снарядах с влажными ладонями, при наличии свежих мозолей на них, а также на загрязненных снарядах.</a:t>
            </a:r>
          </a:p>
          <a:p>
            <a:r>
              <a:rPr lang="ru-RU" sz="1200" kern="1200" dirty="0" smtClean="0">
                <a:solidFill>
                  <a:schemeClr val="tx1"/>
                </a:solidFill>
                <a:latin typeface="+mn-lt"/>
                <a:ea typeface="+mn-ea"/>
                <a:cs typeface="+mn-cs"/>
              </a:rPr>
              <a:t>При занятиях на параллельных брусьях ширину жердей устанавливайте в зависимости от ваших индивидуальных данных. Ширина должна приблизительно равняться длине предплечья.</a:t>
            </a:r>
          </a:p>
          <a:p>
            <a:r>
              <a:rPr lang="ru-RU" sz="1200" kern="1200" dirty="0" smtClean="0">
                <a:solidFill>
                  <a:schemeClr val="tx1"/>
                </a:solidFill>
                <a:latin typeface="+mn-lt"/>
                <a:ea typeface="+mn-ea"/>
                <a:cs typeface="+mn-cs"/>
              </a:rPr>
              <a:t>После занятий тщательно мойте руки с мылом. При появлении во время занятий боли в руках, покраснения кожи или потертостей (водяных пузырей) на ладонях прекратите занятия и обратитесь за советом и помощью к врачу, медицинской сестре.</a:t>
            </a:r>
          </a:p>
          <a:p>
            <a:r>
              <a:rPr lang="ru-RU" sz="1200" kern="1200" dirty="0" smtClean="0">
                <a:solidFill>
                  <a:schemeClr val="tx1"/>
                </a:solidFill>
                <a:latin typeface="+mn-lt"/>
                <a:ea typeface="+mn-ea"/>
                <a:cs typeface="+mn-cs"/>
              </a:rPr>
              <a:t>Не стойте близко к снаряду при выполнении упражнений другими учащимися.</a:t>
            </a:r>
          </a:p>
          <a:p>
            <a:r>
              <a:rPr lang="ru-RU" sz="1200" kern="1200" dirty="0" smtClean="0">
                <a:solidFill>
                  <a:schemeClr val="tx1"/>
                </a:solidFill>
                <a:latin typeface="+mn-lt"/>
                <a:ea typeface="+mn-ea"/>
                <a:cs typeface="+mn-cs"/>
              </a:rPr>
              <a:t>Будьте внимательны при передвижении и установке гимнастических снарядов.</a:t>
            </a:r>
          </a:p>
          <a:p>
            <a:r>
              <a:rPr lang="ru-RU" sz="1200" kern="1200" dirty="0" smtClean="0">
                <a:solidFill>
                  <a:schemeClr val="tx1"/>
                </a:solidFill>
                <a:latin typeface="+mn-lt"/>
                <a:ea typeface="+mn-ea"/>
                <a:cs typeface="+mn-cs"/>
              </a:rPr>
              <a:t>Запрещается переносить и перевозить тяжелые гимнастические снаряды без применения специальных тележек и устройств.</a:t>
            </a:r>
          </a:p>
          <a:p>
            <a:r>
              <a:rPr lang="ru-RU" sz="1200" kern="1200" dirty="0" smtClean="0">
                <a:solidFill>
                  <a:schemeClr val="tx1"/>
                </a:solidFill>
                <a:latin typeface="+mn-lt"/>
                <a:ea typeface="+mn-ea"/>
                <a:cs typeface="+mn-cs"/>
              </a:rPr>
              <a:t>Изменяя высоту брусьев, ослабив винты, поднимайте одновременно оба конца каждой жерди; выдвигайте ножки у прыжковых снарядов поочередно с каждой стороны, предварительно наклонив снаряд.</a:t>
            </a:r>
          </a:p>
          <a:p>
            <a:r>
              <a:rPr lang="ru-RU" sz="1200" kern="1200" dirty="0" smtClean="0">
                <a:solidFill>
                  <a:schemeClr val="tx1"/>
                </a:solidFill>
                <a:latin typeface="+mn-lt"/>
                <a:ea typeface="+mn-ea"/>
                <a:cs typeface="+mn-cs"/>
              </a:rPr>
              <a:t>Поднимая или опуская жерди брусьев, держитесь за жердь, но не за ее металлическую опору. Каждый раз перед выполнением упражнения проверяйте, закреплены ли стопорные винты.</a:t>
            </a:r>
          </a:p>
          <a:p>
            <a:r>
              <a:rPr lang="ru-RU" sz="1200" kern="1200" dirty="0" smtClean="0">
                <a:solidFill>
                  <a:schemeClr val="tx1"/>
                </a:solidFill>
                <a:latin typeface="+mn-lt"/>
                <a:ea typeface="+mn-ea"/>
                <a:cs typeface="+mn-cs"/>
              </a:rPr>
              <a:t>	</a:t>
            </a:r>
          </a:p>
          <a:p>
            <a:r>
              <a:rPr lang="ru-RU" sz="1200" b="1" kern="1200" dirty="0" smtClean="0">
                <a:solidFill>
                  <a:schemeClr val="tx1"/>
                </a:solidFill>
                <a:latin typeface="+mn-lt"/>
                <a:ea typeface="+mn-ea"/>
                <a:cs typeface="+mn-cs"/>
              </a:rPr>
              <a:t>2. Инструкция для школьников при занятиях легкой атлетикой</a:t>
            </a:r>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 </a:t>
            </a:r>
          </a:p>
          <a:p>
            <a:r>
              <a:rPr lang="ru-RU" sz="1200" kern="1200" dirty="0" smtClean="0">
                <a:solidFill>
                  <a:schemeClr val="tx1"/>
                </a:solidFill>
                <a:latin typeface="+mn-lt"/>
                <a:ea typeface="+mn-ea"/>
                <a:cs typeface="+mn-cs"/>
              </a:rPr>
              <a:t>Бежать на короткие дистанции при групповом старте только по своей дорожке.</a:t>
            </a:r>
          </a:p>
          <a:p>
            <a:r>
              <a:rPr lang="ru-RU" sz="1200" kern="1200" dirty="0" smtClean="0">
                <a:solidFill>
                  <a:schemeClr val="tx1"/>
                </a:solidFill>
                <a:latin typeface="+mn-lt"/>
                <a:ea typeface="+mn-ea"/>
                <a:cs typeface="+mn-cs"/>
              </a:rPr>
              <a:t>Исключить резко "стопорящую" остановку.</a:t>
            </a:r>
          </a:p>
          <a:p>
            <a:r>
              <a:rPr lang="ru-RU" sz="1200" kern="1200" dirty="0" smtClean="0">
                <a:solidFill>
                  <a:schemeClr val="tx1"/>
                </a:solidFill>
                <a:latin typeface="+mn-lt"/>
                <a:ea typeface="+mn-ea"/>
                <a:cs typeface="+mn-cs"/>
              </a:rPr>
              <a:t>При прыжках подкладывать в туфли под пятку резиновые прокладки.</a:t>
            </a:r>
          </a:p>
          <a:p>
            <a:r>
              <a:rPr lang="ru-RU" sz="1200" kern="1200" dirty="0" smtClean="0">
                <a:solidFill>
                  <a:schemeClr val="tx1"/>
                </a:solidFill>
                <a:latin typeface="+mn-lt"/>
                <a:ea typeface="+mn-ea"/>
                <a:cs typeface="+mn-cs"/>
              </a:rPr>
              <a:t>Тщательно разрыхлять песок в яме - месте приземления.</a:t>
            </a:r>
          </a:p>
          <a:p>
            <a:r>
              <a:rPr lang="ru-RU" sz="1200" kern="1200" dirty="0" smtClean="0">
                <a:solidFill>
                  <a:schemeClr val="tx1"/>
                </a:solidFill>
                <a:latin typeface="+mn-lt"/>
                <a:ea typeface="+mn-ea"/>
                <a:cs typeface="+mn-cs"/>
              </a:rPr>
              <a:t>Не выполнять прыжки на неровном, рыхлом и скользком грунте. Не приземляться на руки.</a:t>
            </a:r>
          </a:p>
          <a:p>
            <a:r>
              <a:rPr lang="ru-RU" sz="1200" kern="1200" dirty="0" smtClean="0">
                <a:solidFill>
                  <a:schemeClr val="tx1"/>
                </a:solidFill>
                <a:latin typeface="+mn-lt"/>
                <a:ea typeface="+mn-ea"/>
                <a:cs typeface="+mn-cs"/>
              </a:rPr>
              <a:t>Перед метанием гранаты, диска, копья, молота посмотреть, нет ли людей в направлении метания.</a:t>
            </a:r>
          </a:p>
          <a:p>
            <a:r>
              <a:rPr lang="ru-RU" sz="1200" kern="1200" dirty="0" smtClean="0">
                <a:solidFill>
                  <a:schemeClr val="tx1"/>
                </a:solidFill>
                <a:latin typeface="+mn-lt"/>
                <a:ea typeface="+mn-ea"/>
                <a:cs typeface="+mn-cs"/>
              </a:rPr>
              <a:t>Не подавать снаряд броском.</a:t>
            </a:r>
          </a:p>
          <a:p>
            <a:r>
              <a:rPr lang="ru-RU" sz="1200" kern="1200" dirty="0" smtClean="0">
                <a:solidFill>
                  <a:schemeClr val="tx1"/>
                </a:solidFill>
                <a:latin typeface="+mn-lt"/>
                <a:ea typeface="+mn-ea"/>
                <a:cs typeface="+mn-cs"/>
              </a:rPr>
              <a:t>Не ловить ядро низко опущенными кистями рук во избежание ушиба ядром пальцев о грунт.</a:t>
            </a:r>
          </a:p>
          <a:p>
            <a:r>
              <a:rPr lang="ru-RU" sz="1200" kern="1200" dirty="0" smtClean="0">
                <a:solidFill>
                  <a:schemeClr val="tx1"/>
                </a:solidFill>
                <a:latin typeface="+mn-lt"/>
                <a:ea typeface="+mn-ea"/>
                <a:cs typeface="+mn-cs"/>
              </a:rPr>
              <a:t>Не ловить ядро, стоя "ноги вместе" во избежание падения ядра на ноги.</a:t>
            </a:r>
          </a:p>
          <a:p>
            <a:r>
              <a:rPr lang="ru-RU" sz="1200" kern="1200" dirty="0" smtClean="0">
                <a:solidFill>
                  <a:schemeClr val="tx1"/>
                </a:solidFill>
                <a:latin typeface="+mn-lt"/>
                <a:ea typeface="+mn-ea"/>
                <a:cs typeface="+mn-cs"/>
              </a:rPr>
              <a:t>Не переходить места, на которых проводятся занятия по метанию, бегу и прыжкам.</a:t>
            </a:r>
          </a:p>
          <a:p>
            <a:r>
              <a:rPr lang="ru-RU" sz="1200" kern="1200" dirty="0" smtClean="0">
                <a:solidFill>
                  <a:schemeClr val="tx1"/>
                </a:solidFill>
                <a:latin typeface="+mn-lt"/>
                <a:ea typeface="+mn-ea"/>
                <a:cs typeface="+mn-cs"/>
              </a:rPr>
              <a:t>Быть особенно внимательным при упражнениях в метании. Не стоять при групповых занятиях справа от метающего, не ходить за снарядом без разрешения.</a:t>
            </a:r>
          </a:p>
          <a:p>
            <a:r>
              <a:rPr lang="ru-RU" sz="1200" kern="1200" dirty="0" smtClean="0">
                <a:solidFill>
                  <a:schemeClr val="tx1"/>
                </a:solidFill>
                <a:latin typeface="+mn-lt"/>
                <a:ea typeface="+mn-ea"/>
                <a:cs typeface="+mn-cs"/>
              </a:rPr>
              <a:t>Перед метанием в мокрую погоду вытирать снаряды (диск, ядро, молот, гранату) насухо.</a:t>
            </a:r>
          </a:p>
          <a:p>
            <a:r>
              <a:rPr lang="ru-RU" sz="1200" kern="1200" dirty="0" smtClean="0">
                <a:solidFill>
                  <a:schemeClr val="tx1"/>
                </a:solidFill>
                <a:latin typeface="+mn-lt"/>
                <a:ea typeface="+mn-ea"/>
                <a:cs typeface="+mn-cs"/>
              </a:rPr>
              <a:t>Грабли и лопаты не оставлять на местах занятий. Грабли класть зубьями вниз, туфли - шипами вниз.</a:t>
            </a:r>
          </a:p>
          <a:p>
            <a:r>
              <a:rPr lang="ru-RU" sz="1200" kern="1200" dirty="0" smtClean="0">
                <a:solidFill>
                  <a:schemeClr val="tx1"/>
                </a:solidFill>
                <a:latin typeface="+mn-lt"/>
                <a:ea typeface="+mn-ea"/>
                <a:cs typeface="+mn-cs"/>
              </a:rPr>
              <a:t> </a:t>
            </a:r>
          </a:p>
          <a:p>
            <a:r>
              <a:rPr lang="ru-RU" sz="1200" b="1" kern="1200" dirty="0" smtClean="0">
                <a:solidFill>
                  <a:schemeClr val="tx1"/>
                </a:solidFill>
                <a:latin typeface="+mn-lt"/>
                <a:ea typeface="+mn-ea"/>
                <a:cs typeface="+mn-cs"/>
              </a:rPr>
              <a:t>3. Инструкция для школьников при лыжной подготовке</a:t>
            </a:r>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 </a:t>
            </a:r>
          </a:p>
          <a:p>
            <a:r>
              <a:rPr lang="ru-RU" sz="1200" kern="1200" dirty="0" smtClean="0">
                <a:solidFill>
                  <a:schemeClr val="tx1"/>
                </a:solidFill>
                <a:latin typeface="+mn-lt"/>
                <a:ea typeface="+mn-ea"/>
                <a:cs typeface="+mn-cs"/>
              </a:rPr>
              <a:t>Получив инвентарь, проверьте его исправность и подгоните крепление лыж к ботинкам (валенкам) в помещении базы. Перед занятиями по лыжной подготовке или конькобежному спорту при морозе ниже 10° или сильном ветре наденьте трусы или плавки, при их отсутствии заложите в брюки сложенную треугольником бумагу; девушкам необходимо надеть бюстгальтеры или закрыть область груди бумагой; наденьте шерстяные носки или оберните ступни ног бумагой; уши закройте наушниками, на руки обязательно наденьте варежки (перчатки).</a:t>
            </a:r>
          </a:p>
          <a:p>
            <a:r>
              <a:rPr lang="ru-RU" sz="1200" kern="1200" dirty="0" smtClean="0">
                <a:solidFill>
                  <a:schemeClr val="tx1"/>
                </a:solidFill>
                <a:latin typeface="+mn-lt"/>
                <a:ea typeface="+mn-ea"/>
                <a:cs typeface="+mn-cs"/>
              </a:rPr>
              <a:t>Следите за товарищами и при появлении признаков обморожения (побелевшая кожа, потеря чувствительности открытых частей тела - ушей, носа, щек) немедленно растирайте поверхность тела рядом с обмороженным местом до </a:t>
            </a:r>
            <a:r>
              <a:rPr lang="ru-RU" sz="1200" kern="1200" dirty="0" err="1" smtClean="0">
                <a:solidFill>
                  <a:schemeClr val="tx1"/>
                </a:solidFill>
                <a:latin typeface="+mn-lt"/>
                <a:ea typeface="+mn-ea"/>
                <a:cs typeface="+mn-cs"/>
              </a:rPr>
              <a:t>порозовения</a:t>
            </a:r>
            <a:r>
              <a:rPr lang="ru-RU" sz="1200" kern="1200" dirty="0" smtClean="0">
                <a:solidFill>
                  <a:schemeClr val="tx1"/>
                </a:solidFill>
                <a:latin typeface="+mn-lt"/>
                <a:ea typeface="+mn-ea"/>
                <a:cs typeface="+mn-cs"/>
              </a:rPr>
              <a:t>, после чего слегка растирайте непосредственно обмороженное место.</a:t>
            </a:r>
          </a:p>
          <a:p>
            <a:r>
              <a:rPr lang="ru-RU" sz="1200" kern="1200" dirty="0" smtClean="0">
                <a:solidFill>
                  <a:schemeClr val="tx1"/>
                </a:solidFill>
                <a:latin typeface="+mn-lt"/>
                <a:ea typeface="+mn-ea"/>
                <a:cs typeface="+mn-cs"/>
              </a:rPr>
              <a:t>Во избежание потертостей не ходите на лыжах, не катайтесь на коньках в тесной или свободной обуви. Почувствовав боль, ослабьте лыжные крепления, расшнуруйте ботинки и, получив разрешение преподавателя, направляйтесь на базу.</a:t>
            </a:r>
          </a:p>
          <a:p>
            <a:r>
              <a:rPr lang="ru-RU" sz="1200" kern="1200" dirty="0" smtClean="0">
                <a:solidFill>
                  <a:schemeClr val="tx1"/>
                </a:solidFill>
                <a:latin typeface="+mn-lt"/>
                <a:ea typeface="+mn-ea"/>
                <a:cs typeface="+mn-cs"/>
              </a:rPr>
              <a:t>Если во время занятий (соревнований) вы по каким-либо причинам сошли с дистанции, обязательно предупредите инструктора-преподавателя, судейскую коллегию (лично, через контролера или товарища).</a:t>
            </a:r>
          </a:p>
          <a:p>
            <a:r>
              <a:rPr lang="ru-RU" sz="1200" kern="1200" dirty="0" smtClean="0">
                <a:solidFill>
                  <a:schemeClr val="tx1"/>
                </a:solidFill>
                <a:latin typeface="+mn-lt"/>
                <a:ea typeface="+mn-ea"/>
                <a:cs typeface="+mn-cs"/>
              </a:rPr>
              <a:t>Слушайте внимательно объяснения преподавателя, соблюдайте интервал при движении на лыжах по дистанции 3 - 4 м, при спусках не менее 30 м.</a:t>
            </a:r>
          </a:p>
          <a:p>
            <a:r>
              <a:rPr lang="ru-RU" sz="1200" kern="1200" dirty="0" smtClean="0">
                <a:solidFill>
                  <a:schemeClr val="tx1"/>
                </a:solidFill>
                <a:latin typeface="+mn-lt"/>
                <a:ea typeface="+mn-ea"/>
                <a:cs typeface="+mn-cs"/>
              </a:rPr>
              <a:t>При спусках не выставляйте лыжные палки вперед, не останавливайтесь у подножья горы, помните, что вслед за вами следует товарищ.</a:t>
            </a:r>
          </a:p>
          <a:p>
            <a:r>
              <a:rPr lang="ru-RU" sz="1200" kern="1200" dirty="0" smtClean="0">
                <a:solidFill>
                  <a:schemeClr val="tx1"/>
                </a:solidFill>
                <a:latin typeface="+mn-lt"/>
                <a:ea typeface="+mn-ea"/>
                <a:cs typeface="+mn-cs"/>
              </a:rPr>
              <a:t>При поломке и порче лыжного снаряжения и невозможности починить его в пути предупредите преподавателя и после его разрешения двигайтесь к лыжной базе или ближайшему населенному пункту.</a:t>
            </a:r>
          </a:p>
          <a:p>
            <a:r>
              <a:rPr lang="ru-RU" sz="1200" kern="1200" dirty="0" smtClean="0">
                <a:solidFill>
                  <a:schemeClr val="tx1"/>
                </a:solidFill>
                <a:latin typeface="+mn-lt"/>
                <a:ea typeface="+mn-ea"/>
                <a:cs typeface="+mn-cs"/>
              </a:rPr>
              <a:t>Прыгать с лыжного трамплина можно только после специальной подготовки на прыжковых лыжах.</a:t>
            </a:r>
          </a:p>
          <a:p>
            <a:r>
              <a:rPr lang="ru-RU" sz="1200" kern="1200" dirty="0" smtClean="0">
                <a:solidFill>
                  <a:schemeClr val="tx1"/>
                </a:solidFill>
                <a:latin typeface="+mn-lt"/>
                <a:ea typeface="+mn-ea"/>
                <a:cs typeface="+mn-cs"/>
              </a:rPr>
              <a:t>Подбирайте по размеру ноги обувь и следите, чтобы она была сухая.</a:t>
            </a:r>
          </a:p>
          <a:p>
            <a:r>
              <a:rPr lang="ru-RU" sz="1200" kern="1200" dirty="0" smtClean="0">
                <a:solidFill>
                  <a:schemeClr val="tx1"/>
                </a:solidFill>
                <a:latin typeface="+mn-lt"/>
                <a:ea typeface="+mn-ea"/>
                <a:cs typeface="+mn-cs"/>
              </a:rPr>
              <a:t> </a:t>
            </a:r>
          </a:p>
          <a:p>
            <a:r>
              <a:rPr lang="ru-RU" sz="1200" kern="1200" dirty="0" smtClean="0">
                <a:solidFill>
                  <a:schemeClr val="tx1"/>
                </a:solidFill>
                <a:latin typeface="+mn-lt"/>
                <a:ea typeface="+mn-ea"/>
                <a:cs typeface="+mn-cs"/>
              </a:rPr>
              <a:t>Надевайте сухие носки, пальцы ног (при сильном морозе) обертывайте газетной бумагой.</a:t>
            </a:r>
          </a:p>
          <a:p>
            <a:r>
              <a:rPr lang="ru-RU" sz="1200" kern="1200" dirty="0" smtClean="0">
                <a:solidFill>
                  <a:schemeClr val="tx1"/>
                </a:solidFill>
                <a:latin typeface="+mn-lt"/>
                <a:ea typeface="+mn-ea"/>
                <a:cs typeface="+mn-cs"/>
              </a:rPr>
              <a:t>Систематически точите коньки и следите за прочным прикреплением их к ботинкам.</a:t>
            </a:r>
          </a:p>
          <a:p>
            <a:r>
              <a:rPr lang="ru-RU" sz="1200" kern="1200" dirty="0" smtClean="0">
                <a:solidFill>
                  <a:schemeClr val="tx1"/>
                </a:solidFill>
                <a:latin typeface="+mn-lt"/>
                <a:ea typeface="+mn-ea"/>
                <a:cs typeface="+mn-cs"/>
              </a:rPr>
              <a:t>Не катайтесь без перчаток (варежек).</a:t>
            </a:r>
          </a:p>
          <a:p>
            <a:r>
              <a:rPr lang="ru-RU" sz="1200" kern="1200" dirty="0" smtClean="0">
                <a:solidFill>
                  <a:schemeClr val="tx1"/>
                </a:solidFill>
                <a:latin typeface="+mn-lt"/>
                <a:ea typeface="+mn-ea"/>
                <a:cs typeface="+mn-cs"/>
              </a:rPr>
              <a:t>На катках общего пользования во избежание столкновений катайтесь только против часовой стрелки, не находитесь на льду без коньков.</a:t>
            </a:r>
          </a:p>
          <a:p>
            <a:r>
              <a:rPr lang="ru-RU" sz="1200" kern="1200" dirty="0" smtClean="0">
                <a:solidFill>
                  <a:schemeClr val="tx1"/>
                </a:solidFill>
                <a:latin typeface="+mn-lt"/>
                <a:ea typeface="+mn-ea"/>
                <a:cs typeface="+mn-cs"/>
              </a:rPr>
              <a:t>При сильном морозе открытые части лица смазывайте жиром.</a:t>
            </a:r>
          </a:p>
          <a:p>
            <a:r>
              <a:rPr lang="ru-RU" sz="1200" kern="1200" dirty="0" smtClean="0">
                <a:solidFill>
                  <a:schemeClr val="tx1"/>
                </a:solidFill>
                <a:latin typeface="+mn-lt"/>
                <a:ea typeface="+mn-ea"/>
                <a:cs typeface="+mn-cs"/>
              </a:rPr>
              <a:t> </a:t>
            </a:r>
          </a:p>
          <a:p>
            <a:r>
              <a:rPr lang="ru-RU" sz="1200" b="1" kern="1200" dirty="0" smtClean="0">
                <a:solidFill>
                  <a:schemeClr val="tx1"/>
                </a:solidFill>
                <a:latin typeface="+mn-lt"/>
                <a:ea typeface="+mn-ea"/>
                <a:cs typeface="+mn-cs"/>
              </a:rPr>
              <a:t>4. Инструкция для школьников при обучении их плаванию</a:t>
            </a:r>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 </a:t>
            </a:r>
          </a:p>
          <a:p>
            <a:r>
              <a:rPr lang="ru-RU" sz="1200" kern="1200" dirty="0" smtClean="0">
                <a:solidFill>
                  <a:schemeClr val="tx1"/>
                </a:solidFill>
                <a:latin typeface="+mn-lt"/>
                <a:ea typeface="+mn-ea"/>
                <a:cs typeface="+mn-cs"/>
              </a:rPr>
              <a:t>Входите в воду быстро и во время купания не стойте без движения. Почувствовав озноб, быстро выходите из воды и сообщите об этом учителю (руководителю).</a:t>
            </a:r>
          </a:p>
          <a:p>
            <a:r>
              <a:rPr lang="ru-RU" sz="1200" kern="1200" dirty="0" smtClean="0">
                <a:solidFill>
                  <a:schemeClr val="tx1"/>
                </a:solidFill>
                <a:latin typeface="+mn-lt"/>
                <a:ea typeface="+mn-ea"/>
                <a:cs typeface="+mn-cs"/>
              </a:rPr>
              <a:t>Не купайтесь сразу после приема пищи и большой физической нагрузки (игры в футбол, борьбы, бега и т.п.) Перерыв между приемами пищи и купанием должен быть не менее 45 - 50 мин.</a:t>
            </a:r>
          </a:p>
          <a:p>
            <a:r>
              <a:rPr lang="ru-RU" sz="1200" kern="1200" dirty="0" smtClean="0">
                <a:solidFill>
                  <a:schemeClr val="tx1"/>
                </a:solidFill>
                <a:latin typeface="+mn-lt"/>
                <a:ea typeface="+mn-ea"/>
                <a:cs typeface="+mn-cs"/>
              </a:rPr>
              <a:t>В холодную погоду после купания, чтобы согреться, проделайте несколько легких гимнастических упражнений.</a:t>
            </a:r>
          </a:p>
          <a:p>
            <a:r>
              <a:rPr lang="ru-RU" sz="1200" kern="1200" dirty="0" smtClean="0">
                <a:solidFill>
                  <a:schemeClr val="tx1"/>
                </a:solidFill>
                <a:latin typeface="+mn-lt"/>
                <a:ea typeface="+mn-ea"/>
                <a:cs typeface="+mn-cs"/>
              </a:rPr>
              <a:t>Не купайтесь больше 30 мин; если вода холодная, достаточно 5 - 6 мин.</a:t>
            </a:r>
          </a:p>
          <a:p>
            <a:r>
              <a:rPr lang="ru-RU" sz="1200" kern="1200" dirty="0" smtClean="0">
                <a:solidFill>
                  <a:schemeClr val="tx1"/>
                </a:solidFill>
                <a:latin typeface="+mn-lt"/>
                <a:ea typeface="+mn-ea"/>
                <a:cs typeface="+mn-cs"/>
              </a:rPr>
              <a:t>В жаркие солнечные дни купайтесь в плавательной шапочке или укрывайте голову белым платком.</a:t>
            </a:r>
          </a:p>
          <a:p>
            <a:r>
              <a:rPr lang="ru-RU" sz="1200" kern="1200" dirty="0" smtClean="0">
                <a:solidFill>
                  <a:schemeClr val="tx1"/>
                </a:solidFill>
                <a:latin typeface="+mn-lt"/>
                <a:ea typeface="+mn-ea"/>
                <a:cs typeface="+mn-cs"/>
              </a:rPr>
              <a:t>Не прыгайте в воду головой вниз при ушных заболеваниях, особенно при повреждении барабанной перепонки.</a:t>
            </a:r>
          </a:p>
          <a:p>
            <a:r>
              <a:rPr lang="ru-RU" sz="1200" kern="1200" dirty="0" smtClean="0">
                <a:solidFill>
                  <a:schemeClr val="tx1"/>
                </a:solidFill>
                <a:latin typeface="+mn-lt"/>
                <a:ea typeface="+mn-ea"/>
                <a:cs typeface="+mn-cs"/>
              </a:rPr>
              <a:t>После перенесенного заболевания среднего уха вкладывайте в ушную раковину при купании и плавании шарик ваты, смазанный вазелином.</a:t>
            </a:r>
          </a:p>
          <a:p>
            <a:r>
              <a:rPr lang="ru-RU" sz="1200" kern="1200" dirty="0" smtClean="0">
                <a:solidFill>
                  <a:schemeClr val="tx1"/>
                </a:solidFill>
                <a:latin typeface="+mn-lt"/>
                <a:ea typeface="+mn-ea"/>
                <a:cs typeface="+mn-cs"/>
              </a:rPr>
              <a:t>Не оставайтесь при нырянии долго под водой.</a:t>
            </a:r>
          </a:p>
          <a:p>
            <a:r>
              <a:rPr lang="ru-RU" sz="1200" kern="1200" dirty="0" smtClean="0">
                <a:solidFill>
                  <a:schemeClr val="tx1"/>
                </a:solidFill>
                <a:latin typeface="+mn-lt"/>
                <a:ea typeface="+mn-ea"/>
                <a:cs typeface="+mn-cs"/>
              </a:rPr>
              <a:t>Выйдя из воды, вытритесь насухо и сейчас же оденьтесь.</a:t>
            </a:r>
          </a:p>
          <a:p>
            <a:r>
              <a:rPr lang="ru-RU" sz="1200" kern="1200" dirty="0" smtClean="0">
                <a:solidFill>
                  <a:schemeClr val="tx1"/>
                </a:solidFill>
                <a:latin typeface="+mn-lt"/>
                <a:ea typeface="+mn-ea"/>
                <a:cs typeface="+mn-cs"/>
              </a:rPr>
              <a:t>Почувствовав усталость, спокойно плывите к берегу. При судорогах не теряйтесь, старайтесь держаться на воде и зовите на помощь.</a:t>
            </a:r>
          </a:p>
          <a:p>
            <a:r>
              <a:rPr lang="ru-RU" sz="1200" kern="1200" dirty="0" smtClean="0">
                <a:solidFill>
                  <a:schemeClr val="tx1"/>
                </a:solidFill>
                <a:latin typeface="+mn-lt"/>
                <a:ea typeface="+mn-ea"/>
                <a:cs typeface="+mn-cs"/>
              </a:rPr>
              <a:t>При </a:t>
            </a:r>
            <a:r>
              <a:rPr lang="ru-RU" sz="1200" kern="1200" dirty="0" err="1" smtClean="0">
                <a:solidFill>
                  <a:schemeClr val="tx1"/>
                </a:solidFill>
                <a:latin typeface="+mn-lt"/>
                <a:ea typeface="+mn-ea"/>
                <a:cs typeface="+mn-cs"/>
              </a:rPr>
              <a:t>оказывании</a:t>
            </a:r>
            <a:r>
              <a:rPr lang="ru-RU" sz="1200" kern="1200" dirty="0" smtClean="0">
                <a:solidFill>
                  <a:schemeClr val="tx1"/>
                </a:solidFill>
                <a:latin typeface="+mn-lt"/>
                <a:ea typeface="+mn-ea"/>
                <a:cs typeface="+mn-cs"/>
              </a:rPr>
              <a:t> вам помощи не хватайте спасающего, а помогите ему буксировать вас к берегу.</a:t>
            </a:r>
          </a:p>
          <a:p>
            <a:r>
              <a:rPr lang="ru-RU" sz="1200" kern="1200" dirty="0" smtClean="0">
                <a:solidFill>
                  <a:schemeClr val="tx1"/>
                </a:solidFill>
                <a:latin typeface="+mn-lt"/>
                <a:ea typeface="+mn-ea"/>
                <a:cs typeface="+mn-cs"/>
              </a:rPr>
              <a:t>Не купайтесь при недомогании и повышенной температуре.</a:t>
            </a:r>
          </a:p>
          <a:p>
            <a:r>
              <a:rPr lang="ru-RU" sz="1200" kern="1200" dirty="0" smtClean="0">
                <a:solidFill>
                  <a:schemeClr val="tx1"/>
                </a:solidFill>
                <a:latin typeface="+mn-lt"/>
                <a:ea typeface="+mn-ea"/>
                <a:cs typeface="+mn-cs"/>
              </a:rPr>
              <a:t>При слабости или недомогании после купания и плавания обратитесь к врачу.</a:t>
            </a:r>
          </a:p>
          <a:p>
            <a:r>
              <a:rPr lang="ru-RU" sz="1200" kern="1200" dirty="0" smtClean="0">
                <a:solidFill>
                  <a:schemeClr val="tx1"/>
                </a:solidFill>
                <a:latin typeface="+mn-lt"/>
                <a:ea typeface="+mn-ea"/>
                <a:cs typeface="+mn-cs"/>
              </a:rPr>
              <a:t> </a:t>
            </a:r>
          </a:p>
          <a:p>
            <a:r>
              <a:rPr lang="ru-RU" sz="1200" b="1" i="1" u="sng" kern="1200" dirty="0" smtClean="0">
                <a:solidFill>
                  <a:schemeClr val="tx1"/>
                </a:solidFill>
                <a:latin typeface="+mn-lt"/>
                <a:ea typeface="+mn-ea"/>
                <a:cs typeface="+mn-cs"/>
              </a:rPr>
              <a:t>Запрещается:</a:t>
            </a:r>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входить в воду без разрешения дежурного и руководителя;</a:t>
            </a:r>
          </a:p>
          <a:p>
            <a:r>
              <a:rPr lang="ru-RU" sz="1200" kern="1200" dirty="0" smtClean="0">
                <a:solidFill>
                  <a:schemeClr val="tx1"/>
                </a:solidFill>
                <a:latin typeface="+mn-lt"/>
                <a:ea typeface="+mn-ea"/>
                <a:cs typeface="+mn-cs"/>
              </a:rPr>
              <a:t>входить в воду разгоряченным (потным);</a:t>
            </a:r>
          </a:p>
          <a:p>
            <a:r>
              <a:rPr lang="ru-RU" sz="1200" kern="1200" dirty="0" smtClean="0">
                <a:solidFill>
                  <a:schemeClr val="tx1"/>
                </a:solidFill>
                <a:latin typeface="+mn-lt"/>
                <a:ea typeface="+mn-ea"/>
                <a:cs typeface="+mn-cs"/>
              </a:rPr>
              <a:t>заплывать за установленные знаки ограждения водного бассейна, отведенного для купания;</a:t>
            </a:r>
          </a:p>
          <a:p>
            <a:r>
              <a:rPr lang="ru-RU" sz="1200" kern="1200" dirty="0" smtClean="0">
                <a:solidFill>
                  <a:schemeClr val="tx1"/>
                </a:solidFill>
                <a:latin typeface="+mn-lt"/>
                <a:ea typeface="+mn-ea"/>
                <a:cs typeface="+mn-cs"/>
              </a:rPr>
              <a:t>подплывать близко к моторным лодкам, пароходам, баржам;</a:t>
            </a:r>
          </a:p>
          <a:p>
            <a:r>
              <a:rPr lang="ru-RU" sz="1200" kern="1200" dirty="0" smtClean="0">
                <a:solidFill>
                  <a:schemeClr val="tx1"/>
                </a:solidFill>
                <a:latin typeface="+mn-lt"/>
                <a:ea typeface="+mn-ea"/>
                <a:cs typeface="+mn-cs"/>
              </a:rPr>
              <a:t>купаться при большой волне;</a:t>
            </a:r>
          </a:p>
          <a:p>
            <a:r>
              <a:rPr lang="ru-RU" sz="1200" kern="1200" dirty="0" smtClean="0">
                <a:solidFill>
                  <a:schemeClr val="tx1"/>
                </a:solidFill>
                <a:latin typeface="+mn-lt"/>
                <a:ea typeface="+mn-ea"/>
                <a:cs typeface="+mn-cs"/>
              </a:rPr>
              <a:t>прыгать с вышки, если вблизи нее находятся другие пловцы;</a:t>
            </a:r>
          </a:p>
          <a:p>
            <a:r>
              <a:rPr lang="ru-RU" sz="1200" kern="1200" dirty="0" smtClean="0">
                <a:solidFill>
                  <a:schemeClr val="tx1"/>
                </a:solidFill>
                <a:latin typeface="+mn-lt"/>
                <a:ea typeface="+mn-ea"/>
                <a:cs typeface="+mn-cs"/>
              </a:rPr>
              <a:t>толкать товарища с берега, с вышки в воду.</a:t>
            </a:r>
          </a:p>
          <a:p>
            <a:r>
              <a:rPr lang="ru-RU" sz="1200" kern="1200" dirty="0" smtClean="0">
                <a:solidFill>
                  <a:schemeClr val="tx1"/>
                </a:solidFill>
                <a:latin typeface="+mn-lt"/>
                <a:ea typeface="+mn-ea"/>
                <a:cs typeface="+mn-cs"/>
              </a:rPr>
              <a:t> </a:t>
            </a:r>
          </a:p>
          <a:p>
            <a:endParaRPr lang="ru-RU" dirty="0"/>
          </a:p>
        </p:txBody>
      </p:sp>
      <p:sp>
        <p:nvSpPr>
          <p:cNvPr id="4" name="Номер слайда 3"/>
          <p:cNvSpPr>
            <a:spLocks noGrp="1"/>
          </p:cNvSpPr>
          <p:nvPr>
            <p:ph type="sldNum" sz="quarter" idx="10"/>
          </p:nvPr>
        </p:nvSpPr>
        <p:spPr/>
        <p:txBody>
          <a:bodyPr/>
          <a:lstStyle/>
          <a:p>
            <a:fld id="{9A32CE0F-B40E-420E-B258-44AB425B28EC}" type="slidenum">
              <a:rPr lang="ru-RU" smtClean="0"/>
              <a:pPr/>
              <a:t>6</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40000" lnSpcReduction="20000"/>
          </a:bodyPr>
          <a:lstStyle/>
          <a:p>
            <a:r>
              <a:rPr lang="ru-RU" sz="1200" b="1" i="1" kern="1200" dirty="0" smtClean="0">
                <a:solidFill>
                  <a:schemeClr val="tx1"/>
                </a:solidFill>
                <a:latin typeface="+mn-lt"/>
                <a:ea typeface="+mn-ea"/>
                <a:cs typeface="+mn-cs"/>
              </a:rPr>
              <a:t>Ушибы, растяжения</a:t>
            </a:r>
          </a:p>
          <a:p>
            <a:r>
              <a:rPr lang="ru-RU" sz="1200" kern="1200" dirty="0" smtClean="0">
                <a:solidFill>
                  <a:schemeClr val="tx1"/>
                </a:solidFill>
                <a:latin typeface="+mn-lt"/>
                <a:ea typeface="+mn-ea"/>
                <a:cs typeface="+mn-cs"/>
              </a:rPr>
              <a:t>При ударе о твердый предмет или при падении может произойти повреждение мягких тканей, растяжение связок. Проявляется это в виде припухлости в месте ушиба, появлением синяка.</a:t>
            </a:r>
          </a:p>
          <a:p>
            <a:r>
              <a:rPr lang="ru-RU" sz="1200" kern="1200" dirty="0" smtClean="0">
                <a:solidFill>
                  <a:schemeClr val="tx1"/>
                </a:solidFill>
                <a:latin typeface="+mn-lt"/>
                <a:ea typeface="+mn-ea"/>
                <a:cs typeface="+mn-cs"/>
              </a:rPr>
              <a:t>Для оказания первой помощи необходимо создать покой поврежденному участку и положить на него холод на один час с перерывами по 15 минут 3 - 4 раза.</a:t>
            </a:r>
          </a:p>
          <a:p>
            <a:r>
              <a:rPr lang="ru-RU" sz="1200" kern="1200" dirty="0" smtClean="0">
                <a:solidFill>
                  <a:schemeClr val="tx1"/>
                </a:solidFill>
                <a:latin typeface="+mn-lt"/>
                <a:ea typeface="+mn-ea"/>
                <a:cs typeface="+mn-cs"/>
              </a:rPr>
              <a:t>При ушибе носа, сопровождающемся кровотечением, нельзя разрешать сморкаться. Голову наклонить вперед, зажав крылья носа пальцами в течение 10 - 15 минут. При ушибе головы необходимо обеспечить покой. При транспортировке уложить на спину, подложив под голову подушку. Нельзя разрешать учащемуся при этой травме идти в больницу самостоятельно.</a:t>
            </a:r>
          </a:p>
          <a:p>
            <a:r>
              <a:rPr lang="ru-RU" sz="1200" kern="1200" dirty="0" smtClean="0">
                <a:solidFill>
                  <a:schemeClr val="tx1"/>
                </a:solidFill>
                <a:latin typeface="+mn-lt"/>
                <a:ea typeface="+mn-ea"/>
                <a:cs typeface="+mn-cs"/>
              </a:rPr>
              <a:t> </a:t>
            </a:r>
          </a:p>
          <a:p>
            <a:r>
              <a:rPr lang="ru-RU" sz="1200" b="1" i="1" kern="1200" dirty="0" smtClean="0">
                <a:solidFill>
                  <a:schemeClr val="tx1"/>
                </a:solidFill>
                <a:latin typeface="+mn-lt"/>
                <a:ea typeface="+mn-ea"/>
                <a:cs typeface="+mn-cs"/>
              </a:rPr>
              <a:t>Переломы, вывихи</a:t>
            </a:r>
          </a:p>
          <a:p>
            <a:r>
              <a:rPr lang="ru-RU" sz="1200" kern="1200" dirty="0" smtClean="0">
                <a:solidFill>
                  <a:schemeClr val="tx1"/>
                </a:solidFill>
                <a:latin typeface="+mn-lt"/>
                <a:ea typeface="+mn-ea"/>
                <a:cs typeface="+mn-cs"/>
              </a:rPr>
              <a:t>Диагноз перелома костей может ставить только врач. Основными признаками перелома являются резкая боль, усиливающаяся при попытке движения, постепенно нарастающая припухлость в месте повреждения, деформация.</a:t>
            </a:r>
          </a:p>
          <a:p>
            <a:r>
              <a:rPr lang="ru-RU" sz="1200" kern="1200" dirty="0" smtClean="0">
                <a:solidFill>
                  <a:schemeClr val="tx1"/>
                </a:solidFill>
                <a:latin typeface="+mn-lt"/>
                <a:ea typeface="+mn-ea"/>
                <a:cs typeface="+mn-cs"/>
              </a:rPr>
              <a:t>При вывихе происходит смещение сочленяющихся костей. При подозрении на перелом, вывих, подвывих, растяжение связок нельзя делать попыток к вправлению, тянуть за поврежденное место. Необходимо создать максимальный покой, неподвижность поврежденной части тела с помощью транспортной шины - твердого материала, обернутого в мягкую ткань. Шину необходимо прибинтовать так, чтобы она захватывала суставы ниже и выше места повреждения. При переломе костей голени две шины укладывают по наружной и внутренней поверхностям ноги от стопы до верхней трети бедра.</a:t>
            </a:r>
          </a:p>
          <a:p>
            <a:r>
              <a:rPr lang="ru-RU" sz="1200" kern="1200" dirty="0" smtClean="0">
                <a:solidFill>
                  <a:schemeClr val="tx1"/>
                </a:solidFill>
                <a:latin typeface="+mn-lt"/>
                <a:ea typeface="+mn-ea"/>
                <a:cs typeface="+mn-cs"/>
              </a:rPr>
              <a:t>При переломе бедра одну шину располагают по наружной стороне от подмышечной впадины поврежденной стороны до стопы, а вторую - по внутренней стороне от паха до стопы. Шины туго прибинтовывают к ноге бинтом или полотенцами в трех-четырех местах. Стопу фиксируют тугой повязкой.</a:t>
            </a:r>
          </a:p>
          <a:p>
            <a:r>
              <a:rPr lang="ru-RU" sz="1200" kern="1200" dirty="0" smtClean="0">
                <a:solidFill>
                  <a:schemeClr val="tx1"/>
                </a:solidFill>
                <a:latin typeface="+mn-lt"/>
                <a:ea typeface="+mn-ea"/>
                <a:cs typeface="+mn-cs"/>
              </a:rPr>
              <a:t>При переломе руки, ключицы или вывихе костей в плечевом или локтевом суставе руку прижимают к туловищу, закрепляют повязкой. Пострадавший должен быть доставлен в лечебное учреждение.</a:t>
            </a:r>
          </a:p>
          <a:p>
            <a:r>
              <a:rPr lang="ru-RU" sz="1200" kern="1200" dirty="0" smtClean="0">
                <a:solidFill>
                  <a:schemeClr val="tx1"/>
                </a:solidFill>
                <a:latin typeface="+mn-lt"/>
                <a:ea typeface="+mn-ea"/>
                <a:cs typeface="+mn-cs"/>
              </a:rPr>
              <a:t> </a:t>
            </a:r>
          </a:p>
          <a:p>
            <a:r>
              <a:rPr lang="ru-RU" sz="1200" b="1" i="1" kern="1200" dirty="0" smtClean="0">
                <a:solidFill>
                  <a:schemeClr val="tx1"/>
                </a:solidFill>
                <a:latin typeface="+mn-lt"/>
                <a:ea typeface="+mn-ea"/>
                <a:cs typeface="+mn-cs"/>
              </a:rPr>
              <a:t>Ранения</a:t>
            </a:r>
          </a:p>
          <a:p>
            <a:r>
              <a:rPr lang="ru-RU" sz="1200" kern="1200" dirty="0" smtClean="0">
                <a:solidFill>
                  <a:schemeClr val="tx1"/>
                </a:solidFill>
                <a:latin typeface="+mn-lt"/>
                <a:ea typeface="+mn-ea"/>
                <a:cs typeface="+mn-cs"/>
              </a:rPr>
              <a:t>При ранении происходит повреждение кожи, слизистых оболочек, а иногда и глубоколежащих тканей.</a:t>
            </a:r>
          </a:p>
          <a:p>
            <a:r>
              <a:rPr lang="ru-RU" sz="1200" kern="1200" dirty="0" smtClean="0">
                <a:solidFill>
                  <a:schemeClr val="tx1"/>
                </a:solidFill>
                <a:latin typeface="+mn-lt"/>
                <a:ea typeface="+mn-ea"/>
                <a:cs typeface="+mn-cs"/>
              </a:rPr>
              <a:t>Оказывая первую помощь при ранении, необходимо остановить кровотечение, наложить стерильную повязку и доставить пострадавшего к врачу.</a:t>
            </a:r>
          </a:p>
          <a:p>
            <a:r>
              <a:rPr lang="ru-RU" sz="1200" kern="1200" dirty="0" smtClean="0">
                <a:solidFill>
                  <a:schemeClr val="tx1"/>
                </a:solidFill>
                <a:latin typeface="+mn-lt"/>
                <a:ea typeface="+mn-ea"/>
                <a:cs typeface="+mn-cs"/>
              </a:rPr>
              <a:t>При кровотечении в виде капель или ровной непрерывной струей достаточно прикрыть рану стерильной салфеткой, положив сверху комок ваты, и туго забинтовать, а затем приподнять конечность.</a:t>
            </a:r>
          </a:p>
          <a:p>
            <a:r>
              <a:rPr lang="ru-RU" sz="1200" kern="1200" dirty="0" smtClean="0">
                <a:solidFill>
                  <a:schemeClr val="tx1"/>
                </a:solidFill>
                <a:latin typeface="+mn-lt"/>
                <a:ea typeface="+mn-ea"/>
                <a:cs typeface="+mn-cs"/>
              </a:rPr>
              <a:t>При кровотечении толчками или выходе струи под давлением кровоточащий сосуд следует прижать к кости выше места ранения, а если это кровотечение на руке или ноге, то после этого максимально согнуть конечность в суставе и забинтовать ее в таком положении. Затем накладывается жгут на 5 - 10 см выше раны. При наложении жгута следует подложить под него ткань. Жгут нельзя оставлять на конечности на срок более 1 час. 30 мин.</a:t>
            </a:r>
          </a:p>
          <a:p>
            <a:r>
              <a:rPr lang="ru-RU" sz="1200" kern="1200" dirty="0" smtClean="0">
                <a:solidFill>
                  <a:schemeClr val="tx1"/>
                </a:solidFill>
                <a:latin typeface="+mn-lt"/>
                <a:ea typeface="+mn-ea"/>
                <a:cs typeface="+mn-cs"/>
              </a:rPr>
              <a:t>Нельзя промывать рану водой, трогать ее руками.</a:t>
            </a:r>
          </a:p>
          <a:p>
            <a:r>
              <a:rPr lang="ru-RU" sz="1200" kern="1200" dirty="0" smtClean="0">
                <a:solidFill>
                  <a:schemeClr val="tx1"/>
                </a:solidFill>
                <a:latin typeface="+mn-lt"/>
                <a:ea typeface="+mn-ea"/>
                <a:cs typeface="+mn-cs"/>
              </a:rPr>
              <a:t>Рану смазывают йодом по краям и накрывают стерильным материалом.</a:t>
            </a:r>
          </a:p>
          <a:p>
            <a:r>
              <a:rPr lang="ru-RU" sz="1200" kern="1200" dirty="0" smtClean="0">
                <a:solidFill>
                  <a:schemeClr val="tx1"/>
                </a:solidFill>
                <a:latin typeface="+mn-lt"/>
                <a:ea typeface="+mn-ea"/>
                <a:cs typeface="+mn-cs"/>
              </a:rPr>
              <a:t> </a:t>
            </a:r>
          </a:p>
          <a:p>
            <a:r>
              <a:rPr lang="ru-RU" sz="1200" b="1" i="1" kern="1200" dirty="0" smtClean="0">
                <a:solidFill>
                  <a:schemeClr val="tx1"/>
                </a:solidFill>
                <a:latin typeface="+mn-lt"/>
                <a:ea typeface="+mn-ea"/>
                <a:cs typeface="+mn-cs"/>
              </a:rPr>
              <a:t>Утопление</a:t>
            </a:r>
          </a:p>
          <a:p>
            <a:r>
              <a:rPr lang="ru-RU" sz="1200" kern="1200" dirty="0" smtClean="0">
                <a:solidFill>
                  <a:schemeClr val="tx1"/>
                </a:solidFill>
                <a:latin typeface="+mn-lt"/>
                <a:ea typeface="+mn-ea"/>
                <a:cs typeface="+mn-cs"/>
              </a:rPr>
              <a:t>После извлечения пострадавшего из воды необходимо быстро очистить ему полость рта и вытащить язык, чтобы он не попадал в гортань. Став на правое колено, положить пострадавшего вниз лицом на бедро левой ноги, упираясь им в живот и нижнюю часть грудной клетки. В области нижних ребер надавить на спину, чтобы освободить от проглоченной воды. Затем положить пострадавшего на спину, чтобы голова была запрокинута, на твердую поверхность и начать искусственное дыхание способом "изо рта в рот". Вместе с искусственным дыханием осуществляют согревание путем растирания тела.</a:t>
            </a:r>
          </a:p>
          <a:p>
            <a:r>
              <a:rPr lang="ru-RU" sz="1200" kern="1200" dirty="0" smtClean="0">
                <a:solidFill>
                  <a:schemeClr val="tx1"/>
                </a:solidFill>
                <a:latin typeface="+mn-lt"/>
                <a:ea typeface="+mn-ea"/>
                <a:cs typeface="+mn-cs"/>
              </a:rPr>
              <a:t> </a:t>
            </a:r>
          </a:p>
          <a:p>
            <a:r>
              <a:rPr lang="ru-RU" sz="1200" b="1" i="1" kern="1200" dirty="0" smtClean="0">
                <a:solidFill>
                  <a:schemeClr val="tx1"/>
                </a:solidFill>
                <a:latin typeface="+mn-lt"/>
                <a:ea typeface="+mn-ea"/>
                <a:cs typeface="+mn-cs"/>
              </a:rPr>
              <a:t>Отморожение</a:t>
            </a:r>
          </a:p>
          <a:p>
            <a:r>
              <a:rPr lang="ru-RU" sz="1200" kern="1200" dirty="0" smtClean="0">
                <a:solidFill>
                  <a:schemeClr val="tx1"/>
                </a:solidFill>
                <a:latin typeface="+mn-lt"/>
                <a:ea typeface="+mn-ea"/>
                <a:cs typeface="+mn-cs"/>
              </a:rPr>
              <a:t>Признаки отморожения - онемение поврежденной части тела, побледнение, а затем посинение кожи и отечность. Боль вначале не ощущается, но при отогревании отмороженного участка появляется резкая боль.</a:t>
            </a:r>
          </a:p>
          <a:p>
            <a:r>
              <a:rPr lang="ru-RU" sz="1200" kern="1200" dirty="0" smtClean="0">
                <a:solidFill>
                  <a:schemeClr val="tx1"/>
                </a:solidFill>
                <a:latin typeface="+mn-lt"/>
                <a:ea typeface="+mn-ea"/>
                <a:cs typeface="+mn-cs"/>
              </a:rPr>
              <a:t>При оказании помощи необходимо внести пострадавшего в теплое помещение; водкой или разведенным спиртом необходимо растереть побелевшие места до появления чувствительности кожи, а затем наложить повязку с вазелином. Пострадавшего нужно напоить горячим чаем.</a:t>
            </a:r>
          </a:p>
          <a:p>
            <a:r>
              <a:rPr lang="ru-RU" sz="1200" kern="1200" dirty="0" smtClean="0">
                <a:solidFill>
                  <a:schemeClr val="tx1"/>
                </a:solidFill>
                <a:latin typeface="+mn-lt"/>
                <a:ea typeface="+mn-ea"/>
                <a:cs typeface="+mn-cs"/>
              </a:rPr>
              <a:t>Если кожа в месте отморожения отекла и приняла красно-синюшный оттенок, растирать ее нельзя. Необходимо протереть теми же растворами и наложить сухую стерильную повязку.</a:t>
            </a:r>
          </a:p>
          <a:p>
            <a:r>
              <a:rPr lang="ru-RU" sz="1200" kern="1200" dirty="0" smtClean="0">
                <a:solidFill>
                  <a:schemeClr val="tx1"/>
                </a:solidFill>
                <a:latin typeface="+mn-lt"/>
                <a:ea typeface="+mn-ea"/>
                <a:cs typeface="+mn-cs"/>
              </a:rPr>
              <a:t>Признаками замерзания являются сонливость, ослабление памяти, исчезновение сознания, расстройство дыхания и сердечной деятельности. Замерзшего следует внести в теплое помещение, растереть и поместить в ванну с температурой воды 30 - 32°, а после погружения довести до 37 - 38°. Если пострадавший в сознании, следует дать ему горячую пищу и питье, если он не дышит, следует делать искусственное дыхание.</a:t>
            </a:r>
          </a:p>
          <a:p>
            <a:r>
              <a:rPr lang="ru-RU" sz="1200" kern="1200" dirty="0" smtClean="0">
                <a:solidFill>
                  <a:schemeClr val="tx1"/>
                </a:solidFill>
                <a:latin typeface="+mn-lt"/>
                <a:ea typeface="+mn-ea"/>
                <a:cs typeface="+mn-cs"/>
              </a:rPr>
              <a:t> </a:t>
            </a:r>
          </a:p>
          <a:p>
            <a:r>
              <a:rPr lang="ru-RU" sz="1200" b="1" i="1" kern="1200" dirty="0" smtClean="0">
                <a:solidFill>
                  <a:schemeClr val="tx1"/>
                </a:solidFill>
                <a:latin typeface="+mn-lt"/>
                <a:ea typeface="+mn-ea"/>
                <a:cs typeface="+mn-cs"/>
              </a:rPr>
              <a:t>Солнечный и тепловой удар</a:t>
            </a:r>
          </a:p>
          <a:p>
            <a:r>
              <a:rPr lang="ru-RU" sz="1200" kern="1200" dirty="0" smtClean="0">
                <a:solidFill>
                  <a:schemeClr val="tx1"/>
                </a:solidFill>
                <a:latin typeface="+mn-lt"/>
                <a:ea typeface="+mn-ea"/>
                <a:cs typeface="+mn-cs"/>
              </a:rPr>
              <a:t>При солнечном и тепловом ударе пострадавший ощущает жажду, чувствует усталость, лицо краснеет, а затем покрывается бледностью, повышается температура, наступают судороги, потеря сознания.</a:t>
            </a:r>
          </a:p>
          <a:p>
            <a:r>
              <a:rPr lang="ru-RU" sz="1200" kern="1200" dirty="0" smtClean="0">
                <a:solidFill>
                  <a:schemeClr val="tx1"/>
                </a:solidFill>
                <a:latin typeface="+mn-lt"/>
                <a:ea typeface="+mn-ea"/>
                <a:cs typeface="+mn-cs"/>
              </a:rPr>
              <a:t>Для оказания первой помощи при солнечном или тепловом ударе необходимо перенести пострадавшего в прохладное место, снять с него одежду, облить водой, положить холод на голову и грудь, обтереть тело холодной водой. Если отсутствует дыхание, то следует начать делать его искусственно.</a:t>
            </a:r>
          </a:p>
          <a:p>
            <a:r>
              <a:rPr lang="ru-RU" sz="1200" kern="1200" dirty="0" smtClean="0">
                <a:solidFill>
                  <a:schemeClr val="tx1"/>
                </a:solidFill>
                <a:latin typeface="+mn-lt"/>
                <a:ea typeface="+mn-ea"/>
                <a:cs typeface="+mn-cs"/>
              </a:rPr>
              <a:t> </a:t>
            </a:r>
          </a:p>
          <a:p>
            <a:r>
              <a:rPr lang="ru-RU" sz="1200" b="1" i="1" kern="1200" dirty="0" smtClean="0">
                <a:solidFill>
                  <a:schemeClr val="tx1"/>
                </a:solidFill>
                <a:latin typeface="+mn-lt"/>
                <a:ea typeface="+mn-ea"/>
                <a:cs typeface="+mn-cs"/>
              </a:rPr>
              <a:t>Искусственное дыхание</a:t>
            </a:r>
          </a:p>
          <a:p>
            <a:r>
              <a:rPr lang="ru-RU" sz="1200" kern="1200" dirty="0" smtClean="0">
                <a:solidFill>
                  <a:schemeClr val="tx1"/>
                </a:solidFill>
                <a:latin typeface="+mn-lt"/>
                <a:ea typeface="+mn-ea"/>
                <a:cs typeface="+mn-cs"/>
              </a:rPr>
              <a:t>Пострадавшего укладывают на спину, запрокинув голову, открытый рот накрывают носовым платком и вдувают воздух. Важно сохранить ритм вдоха; вдувают воздух в рот 18 - 20 раз в минуту. Если челюсти пострадавшего сомкнуты, то вдувают воздух через зубы или нос. При вдувании через рот зажимают нос пострадавшего, а при вдувании через нос зажимают рот. Искусственное дыхание делают до момента восстановления собственного дыхания пострадавшего.</a:t>
            </a:r>
          </a:p>
          <a:p>
            <a:r>
              <a:rPr lang="ru-RU" sz="1200" kern="1200" dirty="0" smtClean="0">
                <a:solidFill>
                  <a:schemeClr val="tx1"/>
                </a:solidFill>
                <a:latin typeface="+mn-lt"/>
                <a:ea typeface="+mn-ea"/>
                <a:cs typeface="+mn-cs"/>
              </a:rPr>
              <a:t> </a:t>
            </a:r>
          </a:p>
          <a:p>
            <a:r>
              <a:rPr lang="ru-RU" sz="1200" b="1" i="1" kern="1200" dirty="0" smtClean="0">
                <a:solidFill>
                  <a:schemeClr val="tx1"/>
                </a:solidFill>
                <a:latin typeface="+mn-lt"/>
                <a:ea typeface="+mn-ea"/>
                <a:cs typeface="+mn-cs"/>
              </a:rPr>
              <a:t>Непрямой массаж сердца</a:t>
            </a:r>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Необходимо занять место сбоку от пострадавшего и, сложив кисти рук одна на другую, положить их на область грудины так, чтобы основание ладони приходилось на мечевидный отросток. Ритмически надавливая на грудину, массировать сердце, делая 50 - 60 толчков детям младшего школьного возраста и 60 - 70 - детям старшего школьного возраста. Если сердечная деятельность возобновилась, массаж продолжать до прибытия скорой помощи. Непрямой массаж сердца и искусственное дыхание проводятся синхронно - два вдувания воздуха в легкие чередуются с пятнадцатью толчками на грудину (если помощь оказывает один человек); три-четыре вдувания на пятнадцать толчков (если это делают двое).</a:t>
            </a:r>
          </a:p>
          <a:p>
            <a:endParaRPr lang="ru-RU" dirty="0"/>
          </a:p>
        </p:txBody>
      </p:sp>
      <p:sp>
        <p:nvSpPr>
          <p:cNvPr id="4" name="Номер слайда 3"/>
          <p:cNvSpPr>
            <a:spLocks noGrp="1"/>
          </p:cNvSpPr>
          <p:nvPr>
            <p:ph type="sldNum" sz="quarter" idx="10"/>
          </p:nvPr>
        </p:nvSpPr>
        <p:spPr/>
        <p:txBody>
          <a:bodyPr/>
          <a:lstStyle/>
          <a:p>
            <a:fld id="{9A32CE0F-B40E-420E-B258-44AB425B28EC}" type="slidenum">
              <a:rPr lang="ru-RU" smtClean="0"/>
              <a:pPr/>
              <a:t>7</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AED8801F-3A0D-417F-BB32-45B0861403F3}" type="datetimeFigureOut">
              <a:rPr lang="ru-RU" smtClean="0"/>
              <a:pPr/>
              <a:t>17.11.2011</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02AEAE0F-A704-49F3-A1B0-A99BC3C5384D}"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ED8801F-3A0D-417F-BB32-45B0861403F3}" type="datetimeFigureOut">
              <a:rPr lang="ru-RU" smtClean="0"/>
              <a:pPr/>
              <a:t>17.11.2011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2AEAE0F-A704-49F3-A1B0-A99BC3C5384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ED8801F-3A0D-417F-BB32-45B0861403F3}" type="datetimeFigureOut">
              <a:rPr lang="ru-RU" smtClean="0"/>
              <a:pPr/>
              <a:t>17.11.2011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2AEAE0F-A704-49F3-A1B0-A99BC3C5384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AED8801F-3A0D-417F-BB32-45B0861403F3}" type="datetimeFigureOut">
              <a:rPr lang="ru-RU" smtClean="0"/>
              <a:pPr/>
              <a:t>17.11.2011</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02AEAE0F-A704-49F3-A1B0-A99BC3C5384D}"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AED8801F-3A0D-417F-BB32-45B0861403F3}" type="datetimeFigureOut">
              <a:rPr lang="ru-RU" smtClean="0"/>
              <a:pPr/>
              <a:t>17.11.2011</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02AEAE0F-A704-49F3-A1B0-A99BC3C5384D}"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AED8801F-3A0D-417F-BB32-45B0861403F3}" type="datetimeFigureOut">
              <a:rPr lang="ru-RU" smtClean="0"/>
              <a:pPr/>
              <a:t>17.11.2011</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02AEAE0F-A704-49F3-A1B0-A99BC3C5384D}"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AED8801F-3A0D-417F-BB32-45B0861403F3}" type="datetimeFigureOut">
              <a:rPr lang="ru-RU" smtClean="0"/>
              <a:pPr/>
              <a:t>17.11.2011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02AEAE0F-A704-49F3-A1B0-A99BC3C5384D}"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AED8801F-3A0D-417F-BB32-45B0861403F3}" type="datetimeFigureOut">
              <a:rPr lang="ru-RU" smtClean="0"/>
              <a:pPr/>
              <a:t>17.11.2011</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2AEAE0F-A704-49F3-A1B0-A99BC3C5384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AED8801F-3A0D-417F-BB32-45B0861403F3}" type="datetimeFigureOut">
              <a:rPr lang="ru-RU" smtClean="0"/>
              <a:pPr/>
              <a:t>17.11.2011</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2AEAE0F-A704-49F3-A1B0-A99BC3C5384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AED8801F-3A0D-417F-BB32-45B0861403F3}" type="datetimeFigureOut">
              <a:rPr lang="ru-RU" smtClean="0"/>
              <a:pPr/>
              <a:t>17.11.2011</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2AEAE0F-A704-49F3-A1B0-A99BC3C5384D}"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AED8801F-3A0D-417F-BB32-45B0861403F3}" type="datetimeFigureOut">
              <a:rPr lang="ru-RU" smtClean="0"/>
              <a:pPr/>
              <a:t>17.11.2011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02AEAE0F-A704-49F3-A1B0-A99BC3C5384D}"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ED8801F-3A0D-417F-BB32-45B0861403F3}" type="datetimeFigureOut">
              <a:rPr lang="ru-RU" smtClean="0"/>
              <a:pPr/>
              <a:t>17.11.2011</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02AEAE0F-A704-49F3-A1B0-A99BC3C5384D}"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81000" y="3357563"/>
            <a:ext cx="8458200" cy="1785949"/>
          </a:xfrm>
        </p:spPr>
        <p:txBody>
          <a:bodyPr/>
          <a:lstStyle/>
          <a:p>
            <a:pPr algn="ctr"/>
            <a:r>
              <a:rPr lang="ru-RU" b="1" dirty="0" smtClean="0"/>
              <a:t>«Меры безопасности на уроках физической культуры»</a:t>
            </a:r>
            <a:endParaRPr lang="ru-RU" dirty="0"/>
          </a:p>
        </p:txBody>
      </p:sp>
      <p:sp>
        <p:nvSpPr>
          <p:cNvPr id="3" name="Подзаголовок 2"/>
          <p:cNvSpPr>
            <a:spLocks noGrp="1"/>
          </p:cNvSpPr>
          <p:nvPr>
            <p:ph type="subTitle" idx="1"/>
          </p:nvPr>
        </p:nvSpPr>
        <p:spPr>
          <a:xfrm>
            <a:off x="381000" y="357166"/>
            <a:ext cx="8458200" cy="1571636"/>
          </a:xfrm>
        </p:spPr>
        <p:txBody>
          <a:bodyPr/>
          <a:lstStyle/>
          <a:p>
            <a:pPr algn="ctr"/>
            <a:r>
              <a:rPr lang="ru-RU" dirty="0" smtClean="0"/>
              <a:t>Зачётная  работа  </a:t>
            </a:r>
          </a:p>
          <a:p>
            <a:pPr algn="ctr"/>
            <a:r>
              <a:rPr lang="ru-RU" dirty="0" smtClean="0"/>
              <a:t>по итогам курсов повышения квалификации на тему:</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dirty="0" smtClean="0"/>
              <a:t> основные причины травматизма</a:t>
            </a:r>
            <a:endParaRPr lang="ru-RU" dirty="0"/>
          </a:p>
        </p:txBody>
      </p:sp>
      <p:sp>
        <p:nvSpPr>
          <p:cNvPr id="3" name="Содержимое 2"/>
          <p:cNvSpPr>
            <a:spLocks noGrp="1"/>
          </p:cNvSpPr>
          <p:nvPr>
            <p:ph idx="1"/>
          </p:nvPr>
        </p:nvSpPr>
        <p:spPr/>
        <p:txBody>
          <a:bodyPr>
            <a:normAutofit/>
          </a:bodyPr>
          <a:lstStyle/>
          <a:p>
            <a:r>
              <a:rPr lang="ru-RU" dirty="0" smtClean="0"/>
              <a:t>1 Недостаточность учебных площадей.  Физический износ спортзалов, учебных помещений, оборудования, инвентаря. </a:t>
            </a:r>
          </a:p>
          <a:p>
            <a:r>
              <a:rPr lang="ru-RU" dirty="0" smtClean="0"/>
              <a:t>2 Не соблюдение техники безопасности учащимися.</a:t>
            </a:r>
          </a:p>
          <a:p>
            <a:r>
              <a:rPr lang="ru-RU" dirty="0" smtClean="0"/>
              <a:t>3 Неудовлетворительное врачебное обслуживание в школе.</a:t>
            </a:r>
          </a:p>
          <a:p>
            <a:endParaRPr lang="ru-RU"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dirty="0" smtClean="0"/>
              <a:t>Цель:</a:t>
            </a:r>
            <a:endParaRPr lang="ru-RU" dirty="0"/>
          </a:p>
        </p:txBody>
      </p:sp>
      <p:sp>
        <p:nvSpPr>
          <p:cNvPr id="5" name="Заголовок 1"/>
          <p:cNvSpPr>
            <a:spLocks noGrp="1"/>
          </p:cNvSpPr>
          <p:nvPr>
            <p:ph idx="1"/>
          </p:nvPr>
        </p:nvSpPr>
        <p:spPr/>
        <p:txBody>
          <a:bodyPr>
            <a:normAutofit fontScale="97500"/>
          </a:bodyPr>
          <a:lstStyle/>
          <a:p>
            <a:r>
              <a:rPr lang="ru-RU" dirty="0" smtClean="0"/>
              <a:t>Создание модели деятельности педагога по обучению детей соблюдению мер безопасности на уроках физической культуры.</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Задачи:</a:t>
            </a:r>
            <a:endParaRPr lang="ru-RU" dirty="0"/>
          </a:p>
        </p:txBody>
      </p:sp>
      <p:sp>
        <p:nvSpPr>
          <p:cNvPr id="3" name="Содержимое 2"/>
          <p:cNvSpPr>
            <a:spLocks noGrp="1"/>
          </p:cNvSpPr>
          <p:nvPr>
            <p:ph idx="1"/>
          </p:nvPr>
        </p:nvSpPr>
        <p:spPr/>
        <p:txBody>
          <a:bodyPr>
            <a:normAutofit/>
          </a:bodyPr>
          <a:lstStyle/>
          <a:p>
            <a:r>
              <a:rPr lang="ru-RU" dirty="0" smtClean="0"/>
              <a:t>1 Контроль за состоянием спортивных помещений и инвентаря.</a:t>
            </a:r>
          </a:p>
          <a:p>
            <a:r>
              <a:rPr lang="ru-RU" dirty="0" smtClean="0"/>
              <a:t>2 Организация занятий по обучению детей технике правильного поведения на спортивной площадке и в спортивном зале.</a:t>
            </a:r>
          </a:p>
          <a:p>
            <a:r>
              <a:rPr lang="ru-RU" dirty="0" smtClean="0"/>
              <a:t>3 Обучение учащихся приёмам оказания первой доврачебной помощи.</a:t>
            </a:r>
          </a:p>
          <a:p>
            <a:r>
              <a:rPr lang="ru-RU" dirty="0" smtClean="0"/>
              <a:t> </a:t>
            </a:r>
          </a:p>
          <a:p>
            <a:endParaRPr lang="ru-RU" dirty="0" smtClean="0"/>
          </a:p>
          <a:p>
            <a:endParaRPr lang="ru-RU" dirty="0" smtClean="0"/>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800" dirty="0" smtClean="0"/>
              <a:t>Контроль за состоянием спортивных помещений и инвентаря.</a:t>
            </a:r>
            <a:endParaRPr lang="ru-RU" sz="2800" dirty="0"/>
          </a:p>
        </p:txBody>
      </p:sp>
      <p:sp>
        <p:nvSpPr>
          <p:cNvPr id="3" name="Содержимое 2"/>
          <p:cNvSpPr>
            <a:spLocks noGrp="1"/>
          </p:cNvSpPr>
          <p:nvPr>
            <p:ph idx="1"/>
          </p:nvPr>
        </p:nvSpPr>
        <p:spPr/>
        <p:txBody>
          <a:bodyPr>
            <a:normAutofit fontScale="92500" lnSpcReduction="20000"/>
          </a:bodyPr>
          <a:lstStyle/>
          <a:p>
            <a:r>
              <a:rPr lang="ru-RU" dirty="0" smtClean="0"/>
              <a:t>Для  осуществления контроля за состоянием спортивных помещений и инвентаря учителя физического воспитания должны строго соблюдать  следующие правила:</a:t>
            </a:r>
          </a:p>
          <a:p>
            <a:r>
              <a:rPr lang="ru-RU" dirty="0" smtClean="0"/>
              <a:t>- спортивно-игровые площадки должны иметь твердое покрытие, футбольное поле – травяной покров;</a:t>
            </a:r>
          </a:p>
          <a:p>
            <a:r>
              <a:rPr lang="ru-RU" dirty="0" smtClean="0"/>
              <a:t>-запрещается проводить занятия на сырых площадках, имеющих неровности и выбоины;</a:t>
            </a:r>
          </a:p>
          <a:p>
            <a:r>
              <a:rPr lang="ru-RU" dirty="0" smtClean="0"/>
              <a:t>- использовать в обучение исправный спортивный инвентарь и снаряды.</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800" dirty="0" smtClean="0"/>
              <a:t>Правила безопасного поведения на занятиях по физической культуре</a:t>
            </a:r>
            <a:endParaRPr lang="ru-RU" sz="2800" dirty="0"/>
          </a:p>
        </p:txBody>
      </p:sp>
      <p:sp>
        <p:nvSpPr>
          <p:cNvPr id="3" name="Содержимое 2"/>
          <p:cNvSpPr>
            <a:spLocks noGrp="1"/>
          </p:cNvSpPr>
          <p:nvPr>
            <p:ph idx="1"/>
          </p:nvPr>
        </p:nvSpPr>
        <p:spPr/>
        <p:txBody>
          <a:bodyPr/>
          <a:lstStyle/>
          <a:p>
            <a:r>
              <a:rPr lang="ru-RU" dirty="0" smtClean="0"/>
              <a:t>1. Инструкция для школьников при занятиях гимнастикой </a:t>
            </a:r>
          </a:p>
          <a:p>
            <a:r>
              <a:rPr lang="ru-RU" dirty="0" smtClean="0"/>
              <a:t>2. Инструкция для школьников при занятиях легкой атлетикой </a:t>
            </a:r>
          </a:p>
          <a:p>
            <a:r>
              <a:rPr lang="ru-RU" dirty="0" smtClean="0"/>
              <a:t>3. Инструкция для школьников при лыжной подготовке </a:t>
            </a:r>
          </a:p>
          <a:p>
            <a:r>
              <a:rPr lang="ru-RU" dirty="0" smtClean="0"/>
              <a:t>4. Инструкция для школьников при обучении их плаванию </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2700" dirty="0" smtClean="0"/>
              <a:t>Правила оказания первой доврачебной помощи при характерных травмах и повреждениях</a:t>
            </a:r>
            <a:r>
              <a:rPr lang="ru-RU" dirty="0" smtClean="0"/>
              <a:t/>
            </a:r>
            <a:br>
              <a:rPr lang="ru-RU" dirty="0" smtClean="0"/>
            </a:br>
            <a:endParaRPr lang="ru-RU" dirty="0"/>
          </a:p>
        </p:txBody>
      </p:sp>
      <p:sp>
        <p:nvSpPr>
          <p:cNvPr id="3" name="Содержимое 2"/>
          <p:cNvSpPr>
            <a:spLocks noGrp="1"/>
          </p:cNvSpPr>
          <p:nvPr>
            <p:ph idx="1"/>
          </p:nvPr>
        </p:nvSpPr>
        <p:spPr/>
        <p:txBody>
          <a:bodyPr>
            <a:normAutofit lnSpcReduction="10000"/>
          </a:bodyPr>
          <a:lstStyle/>
          <a:p>
            <a:r>
              <a:rPr lang="ru-RU" dirty="0" smtClean="0"/>
              <a:t>Ушибы, растяжения</a:t>
            </a:r>
          </a:p>
          <a:p>
            <a:r>
              <a:rPr lang="ru-RU" dirty="0" smtClean="0"/>
              <a:t>Переломы, вывихи</a:t>
            </a:r>
          </a:p>
          <a:p>
            <a:r>
              <a:rPr lang="ru-RU" dirty="0" smtClean="0"/>
              <a:t>Ранения</a:t>
            </a:r>
          </a:p>
          <a:p>
            <a:r>
              <a:rPr lang="ru-RU" dirty="0" smtClean="0"/>
              <a:t>Утопление</a:t>
            </a:r>
          </a:p>
          <a:p>
            <a:r>
              <a:rPr lang="ru-RU" dirty="0" smtClean="0"/>
              <a:t>Отморожение</a:t>
            </a:r>
          </a:p>
          <a:p>
            <a:r>
              <a:rPr lang="ru-RU" dirty="0" smtClean="0"/>
              <a:t>Солнечный и тепловой удар</a:t>
            </a:r>
          </a:p>
          <a:p>
            <a:r>
              <a:rPr lang="ru-RU" dirty="0" smtClean="0"/>
              <a:t>Искусственное дыхание</a:t>
            </a:r>
          </a:p>
          <a:p>
            <a:r>
              <a:rPr lang="ru-RU" dirty="0" smtClean="0"/>
              <a:t>Непрямой массаж сердца</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вЫВОД</a:t>
            </a:r>
            <a:endParaRPr lang="ru-RU" dirty="0"/>
          </a:p>
        </p:txBody>
      </p:sp>
      <p:sp>
        <p:nvSpPr>
          <p:cNvPr id="3" name="Содержимое 2"/>
          <p:cNvSpPr>
            <a:spLocks noGrp="1"/>
          </p:cNvSpPr>
          <p:nvPr>
            <p:ph idx="1"/>
          </p:nvPr>
        </p:nvSpPr>
        <p:spPr/>
        <p:txBody>
          <a:bodyPr/>
          <a:lstStyle/>
          <a:p>
            <a:r>
              <a:rPr lang="ru-RU" dirty="0" smtClean="0"/>
              <a:t>Разработанная модель способствует значительному понижению травматизма на уроках физической культуры и повышает знания  учащихся в области безопасного поведения и оказания первой медицинской помощи.</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endParaRPr lang="ru-RU" sz="3200" dirty="0"/>
          </a:p>
        </p:txBody>
      </p:sp>
      <p:sp>
        <p:nvSpPr>
          <p:cNvPr id="3" name="Содержимое 2"/>
          <p:cNvSpPr>
            <a:spLocks noGrp="1"/>
          </p:cNvSpPr>
          <p:nvPr>
            <p:ph idx="1"/>
          </p:nvPr>
        </p:nvSpPr>
        <p:spPr/>
        <p:txBody>
          <a:bodyPr/>
          <a:lstStyle/>
          <a:p>
            <a:r>
              <a:rPr lang="ru-RU" dirty="0" smtClean="0"/>
              <a:t>Литература:</a:t>
            </a:r>
          </a:p>
          <a:p>
            <a:r>
              <a:rPr lang="ru-RU" dirty="0" smtClean="0"/>
              <a:t>1.</a:t>
            </a:r>
            <a:r>
              <a:rPr lang="en-US" dirty="0" smtClean="0"/>
              <a:t>http://fkis.ru/?id=355 </a:t>
            </a:r>
            <a:r>
              <a:rPr lang="en-US" dirty="0" err="1" smtClean="0"/>
              <a:t>tt</a:t>
            </a:r>
            <a:r>
              <a:rPr lang="en-US" dirty="0" smtClean="0"/>
              <a:t> </a:t>
            </a:r>
            <a:endParaRPr lang="ru-RU" dirty="0" smtClean="0"/>
          </a:p>
          <a:p>
            <a:r>
              <a:rPr lang="ru-RU" dirty="0" smtClean="0"/>
              <a:t>2.</a:t>
            </a:r>
            <a:r>
              <a:rPr lang="en-US" dirty="0" smtClean="0"/>
              <a:t>http://shkola.net.ua/view.php?doc=06102007185618 </a:t>
            </a:r>
            <a:endParaRPr lang="ru-RU" dirty="0" smtClean="0"/>
          </a:p>
          <a:p>
            <a:r>
              <a:rPr lang="ru-RU" smtClean="0"/>
              <a:t>3.</a:t>
            </a:r>
            <a:r>
              <a:rPr lang="en-US" smtClean="0"/>
              <a:t>www.bestreferat.ru/referat-137775.html</a:t>
            </a:r>
            <a:endParaRPr lang="ru-RU"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175</TotalTime>
  <Words>618</Words>
  <Application>Microsoft Office PowerPoint</Application>
  <PresentationFormat>Экран (4:3)</PresentationFormat>
  <Paragraphs>195</Paragraphs>
  <Slides>9</Slides>
  <Notes>4</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Трек</vt:lpstr>
      <vt:lpstr>«Меры безопасности на уроках физической культуры»</vt:lpstr>
      <vt:lpstr> основные причины травматизма</vt:lpstr>
      <vt:lpstr>Цель:</vt:lpstr>
      <vt:lpstr>Задачи:</vt:lpstr>
      <vt:lpstr>Контроль за состоянием спортивных помещений и инвентаря.</vt:lpstr>
      <vt:lpstr>Правила безопасного поведения на занятиях по физической культуре</vt:lpstr>
      <vt:lpstr>Правила оказания первой доврачебной помощи при характерных травмах и повреждениях </vt:lpstr>
      <vt:lpstr>вЫВОД</vt:lpstr>
      <vt:lpstr>Слайд 9</vt:lpstr>
    </vt:vector>
  </TitlesOfParts>
  <Company>ГОУ СИПКРО</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«Меры безопасности на уроках физической культуры»</dc:title>
  <dc:creator>Менеджер</dc:creator>
  <cp:lastModifiedBy>Игорь</cp:lastModifiedBy>
  <cp:revision>21</cp:revision>
  <dcterms:created xsi:type="dcterms:W3CDTF">2011-11-17T08:04:07Z</dcterms:created>
  <dcterms:modified xsi:type="dcterms:W3CDTF">2011-11-17T06:25:28Z</dcterms:modified>
</cp:coreProperties>
</file>