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62" r:id="rId5"/>
    <p:sldId id="268" r:id="rId6"/>
    <p:sldId id="257" r:id="rId7"/>
    <p:sldId id="259" r:id="rId8"/>
    <p:sldId id="265" r:id="rId9"/>
    <p:sldId id="263" r:id="rId10"/>
    <p:sldId id="261" r:id="rId11"/>
    <p:sldId id="267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</c:v>
                </c:pt>
                <c:pt idx="1">
                  <c:v>26</c:v>
                </c:pt>
                <c:pt idx="2">
                  <c:v>42</c:v>
                </c:pt>
                <c:pt idx="3">
                  <c:v>23</c:v>
                </c:pt>
                <c:pt idx="4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18</c:v>
                </c:pt>
                <c:pt idx="3">
                  <c:v>35</c:v>
                </c:pt>
                <c:pt idx="4">
                  <c:v>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22</c:v>
                </c:pt>
                <c:pt idx="1">
                  <c:v>6</c:v>
                </c:pt>
                <c:pt idx="3">
                  <c:v>2</c:v>
                </c:pt>
                <c:pt idx="4">
                  <c:v>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1">
                  <c:v>4</c:v>
                </c:pt>
                <c:pt idx="4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Лист1!$F$2:$F$6</c:f>
              <c:numCache>
                <c:formatCode>General</c:formatCode>
                <c:ptCount val="5"/>
                <c:pt idx="1">
                  <c:v>6</c:v>
                </c:pt>
                <c:pt idx="4">
                  <c:v>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Лист1!$G$2:$G$6</c:f>
              <c:numCache>
                <c:formatCode>General</c:formatCode>
                <c:ptCount val="5"/>
                <c:pt idx="1">
                  <c:v>1</c:v>
                </c:pt>
                <c:pt idx="4">
                  <c:v>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Лист1!$H$2:$H$6</c:f>
              <c:numCache>
                <c:formatCode>General</c:formatCode>
                <c:ptCount val="5"/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248320"/>
        <c:axId val="30250112"/>
      </c:barChart>
      <c:catAx>
        <c:axId val="30248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0250112"/>
        <c:crosses val="autoZero"/>
        <c:auto val="1"/>
        <c:lblAlgn val="ctr"/>
        <c:lblOffset val="100"/>
        <c:noMultiLvlLbl val="0"/>
      </c:catAx>
      <c:valAx>
        <c:axId val="3025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2483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класс</c:v>
                </c:pt>
              </c:strCache>
            </c:strRef>
          </c:tx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скорость про себя</c:v>
                </c:pt>
                <c:pt idx="1">
                  <c:v>умение выделять главную мысль</c:v>
                </c:pt>
                <c:pt idx="2">
                  <c:v>Умениеработать с текстом по вопросам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22</c:v>
                </c:pt>
                <c:pt idx="2">
                  <c:v>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класс</c:v>
                </c:pt>
              </c:strCache>
            </c:strRef>
          </c:tx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скорость про себя</c:v>
                </c:pt>
                <c:pt idx="1">
                  <c:v>умение выделять главную мысль</c:v>
                </c:pt>
                <c:pt idx="2">
                  <c:v>Умениеработать с текстом по вопросам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</c:v>
                </c:pt>
                <c:pt idx="1">
                  <c:v>19</c:v>
                </c:pt>
                <c:pt idx="2">
                  <c:v>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класс</c:v>
                </c:pt>
              </c:strCache>
            </c:strRef>
          </c:tx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скорость про себя</c:v>
                </c:pt>
                <c:pt idx="1">
                  <c:v>умение выделять главную мысль</c:v>
                </c:pt>
                <c:pt idx="2">
                  <c:v>Умениеработать с текстом по вопросам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39</c:v>
                </c:pt>
                <c:pt idx="1">
                  <c:v>14</c:v>
                </c:pt>
                <c:pt idx="2">
                  <c:v>22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класс</c:v>
                </c:pt>
              </c:strCache>
            </c:strRef>
          </c:tx>
          <c:marker>
            <c:symbol val="none"/>
          </c:marker>
          <c:cat>
            <c:strRef>
              <c:f>Лист1!$A$2:$A$4</c:f>
              <c:strCache>
                <c:ptCount val="3"/>
                <c:pt idx="0">
                  <c:v>скорость про себя</c:v>
                </c:pt>
                <c:pt idx="1">
                  <c:v>умение выделять главную мысль</c:v>
                </c:pt>
                <c:pt idx="2">
                  <c:v>Умениеработать с текстом по вопросам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25</c:v>
                </c:pt>
                <c:pt idx="1">
                  <c:v>13</c:v>
                </c:pt>
                <c:pt idx="2">
                  <c:v>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270976"/>
        <c:axId val="30272512"/>
      </c:lineChart>
      <c:catAx>
        <c:axId val="302709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0272512"/>
        <c:crosses val="autoZero"/>
        <c:auto val="1"/>
        <c:lblAlgn val="ctr"/>
        <c:lblOffset val="100"/>
        <c:noMultiLvlLbl val="0"/>
      </c:catAx>
      <c:valAx>
        <c:axId val="302725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02709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FB66-5D95-4977-A6B7-9475640BFB6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B7DA-E0D9-4D61-8D64-4ABA1E275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FB66-5D95-4977-A6B7-9475640BFB6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B7DA-E0D9-4D61-8D64-4ABA1E275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FB66-5D95-4977-A6B7-9475640BFB6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B7DA-E0D9-4D61-8D64-4ABA1E275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FB66-5D95-4977-A6B7-9475640BFB6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B7DA-E0D9-4D61-8D64-4ABA1E275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FB66-5D95-4977-A6B7-9475640BFB6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B7DA-E0D9-4D61-8D64-4ABA1E275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FB66-5D95-4977-A6B7-9475640BFB6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B7DA-E0D9-4D61-8D64-4ABA1E275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FB66-5D95-4977-A6B7-9475640BFB6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B7DA-E0D9-4D61-8D64-4ABA1E275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FB66-5D95-4977-A6B7-9475640BFB6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B7DA-E0D9-4D61-8D64-4ABA1E275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FB66-5D95-4977-A6B7-9475640BFB6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B7DA-E0D9-4D61-8D64-4ABA1E275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FB66-5D95-4977-A6B7-9475640BFB6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1B7DA-E0D9-4D61-8D64-4ABA1E27570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FB66-5D95-4977-A6B7-9475640BFB6C}" type="datetimeFigureOut">
              <a:rPr lang="ru-RU" smtClean="0"/>
              <a:t>15.02.2018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F1B7DA-E0D9-4D61-8D64-4ABA1E27570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CF1B7DA-E0D9-4D61-8D64-4ABA1E27570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28EFB66-5D95-4977-A6B7-9475640BFB6C}" type="datetimeFigureOut">
              <a:rPr lang="ru-RU" smtClean="0"/>
              <a:t>15.02.2018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t">
              <a:spcBef>
                <a:spcPts val="1200"/>
              </a:spcBef>
            </a:pPr>
            <a:r>
              <a:rPr lang="ru-RU" sz="2700" kern="1600" dirty="0">
                <a:solidFill>
                  <a:srgbClr val="000000"/>
                </a:solidFill>
                <a:latin typeface="Times New Roman"/>
                <a:ea typeface="Times New Roman"/>
              </a:rPr>
              <a:t>Приоритетные ценности начального общего образования</a:t>
            </a:r>
            <a:r>
              <a:rPr lang="ru-RU" sz="4800" b="1" kern="1600" dirty="0">
                <a:solidFill>
                  <a:srgbClr val="000000"/>
                </a:solidFill>
                <a:latin typeface="Cambria"/>
                <a:ea typeface="Times New Roman"/>
              </a:rPr>
              <a:t/>
            </a:r>
            <a:br>
              <a:rPr lang="ru-RU" sz="4800" b="1" kern="1600" dirty="0">
                <a:solidFill>
                  <a:srgbClr val="000000"/>
                </a:solidFill>
                <a:latin typeface="Cambria"/>
                <a:ea typeface="Times New Roman"/>
              </a:rPr>
            </a:br>
            <a:r>
              <a:rPr lang="ru-RU" sz="4800" b="1" kern="1600" dirty="0" smtClean="0">
                <a:solidFill>
                  <a:srgbClr val="000000"/>
                </a:solidFill>
                <a:latin typeface="Cambria"/>
                <a:ea typeface="Times New Roman"/>
              </a:rPr>
              <a:t/>
            </a:r>
            <a:br>
              <a:rPr lang="ru-RU" sz="4800" b="1" kern="1600" dirty="0" smtClean="0">
                <a:solidFill>
                  <a:srgbClr val="000000"/>
                </a:solidFill>
                <a:latin typeface="Cambria"/>
                <a:ea typeface="Times New Roman"/>
              </a:rPr>
            </a:br>
            <a:r>
              <a:rPr lang="ru-RU" sz="4800" b="1" kern="1600" dirty="0">
                <a:solidFill>
                  <a:srgbClr val="000000"/>
                </a:solidFill>
                <a:latin typeface="Cambria"/>
                <a:ea typeface="Times New Roman"/>
              </a:rPr>
              <a:t/>
            </a:r>
            <a:br>
              <a:rPr lang="ru-RU" sz="4800" b="1" kern="1600" dirty="0">
                <a:solidFill>
                  <a:srgbClr val="000000"/>
                </a:solidFill>
                <a:latin typeface="Cambria"/>
                <a:ea typeface="Times New Roman"/>
              </a:rPr>
            </a:br>
            <a:r>
              <a:rPr lang="ru-RU" sz="3100" b="1" i="1" kern="1800" cap="all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СУЩНОСТЬ </a:t>
            </a:r>
            <a:r>
              <a:rPr lang="ru-RU" sz="3100" b="1" i="1" kern="1800" cap="all" dirty="0">
                <a:solidFill>
                  <a:srgbClr val="000000"/>
                </a:solidFill>
                <a:latin typeface="Times New Roman"/>
                <a:ea typeface="Times New Roman"/>
              </a:rPr>
              <a:t>И ВЛИЯНИЕ СИСТЕМНО-ДЕЯТЕЛЬНОСТНОГО ПОДХОДА НА МОТИВИРОВАННОСТЬ ИНТЕРЕСА МЛАДШИХ ШКОЛЬНИКОВ К ЧТЕНИЮ</a:t>
            </a:r>
            <a:r>
              <a:rPr lang="ru-RU" sz="3100" b="1" kern="1600" dirty="0">
                <a:solidFill>
                  <a:srgbClr val="000000"/>
                </a:solidFill>
                <a:latin typeface="Cambria"/>
                <a:ea typeface="Times New Roman"/>
              </a:rPr>
              <a:t/>
            </a:r>
            <a:br>
              <a:rPr lang="ru-RU" sz="3100" b="1" kern="1600" dirty="0">
                <a:solidFill>
                  <a:srgbClr val="000000"/>
                </a:solidFill>
                <a:latin typeface="Cambria"/>
                <a:ea typeface="Times New Roman"/>
              </a:rPr>
            </a:br>
            <a:endParaRPr lang="ru-RU" sz="3100" b="1" dirty="0"/>
          </a:p>
        </p:txBody>
      </p:sp>
    </p:spTree>
    <p:extLst>
      <p:ext uri="{BB962C8B-B14F-4D97-AF65-F5344CB8AC3E}">
        <p14:creationId xmlns:p14="http://schemas.microsoft.com/office/powerpoint/2010/main" val="191192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5002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Отвечают родители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/>
          <a:stretch/>
        </p:blipFill>
        <p:spPr bwMode="auto">
          <a:xfrm>
            <a:off x="0" y="1124744"/>
            <a:ext cx="488215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:\Users\User\Desktop\Рисунок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431001"/>
            <a:ext cx="4302211" cy="279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42"/>
          <a:stretch/>
        </p:blipFill>
        <p:spPr bwMode="auto">
          <a:xfrm>
            <a:off x="0" y="4197036"/>
            <a:ext cx="3380509" cy="251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7904" y="4653136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чтение его мало интересует, он читает редко - 10,5% - зелёный фон;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это стало его любимым занятием - 35,1% - синий фон;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очень часто приходится заставлять ребёнка брать в руки книгу - 21,1% - красный фон;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ученик читает много, но только программные произведения -33,3% - жёлтый фон.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202" y="116632"/>
            <a:ext cx="2626877" cy="131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96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334494" y="5013176"/>
            <a:ext cx="7873402" cy="15696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alibri" panose="020F0502020204030204" pitchFamily="34" charset="0"/>
              </a:rPr>
              <a:t>Владение современной методикой</a:t>
            </a:r>
          </a:p>
          <a:p>
            <a:pPr algn="ctr"/>
            <a:r>
              <a:rPr lang="ru-RU" sz="1600" b="1" dirty="0" smtClean="0">
                <a:latin typeface="Calibri" panose="020F0502020204030204" pitchFamily="34" charset="0"/>
              </a:rPr>
              <a:t>Интерактивная работа с книгой (текстом)</a:t>
            </a:r>
          </a:p>
          <a:p>
            <a:pPr algn="ctr"/>
            <a:r>
              <a:rPr lang="ru-RU" sz="1600" b="1" dirty="0" smtClean="0">
                <a:latin typeface="Calibri" panose="020F0502020204030204" pitchFamily="34" charset="0"/>
              </a:rPr>
              <a:t>Визуализация активных компонентов учебного процесса (проблемные вопросы и ситуации)</a:t>
            </a:r>
          </a:p>
          <a:p>
            <a:pPr algn="ctr"/>
            <a:r>
              <a:rPr lang="ru-RU" sz="1600" b="1" dirty="0" smtClean="0">
                <a:latin typeface="Calibri" panose="020F0502020204030204" pitchFamily="34" charset="0"/>
              </a:rPr>
              <a:t>Системность и последовательность чтения - общения</a:t>
            </a:r>
            <a:endParaRPr lang="ru-RU" sz="1600" b="1" dirty="0" smtClean="0">
              <a:latin typeface="Calibri" panose="020F0502020204030204" pitchFamily="34" charset="0"/>
            </a:endParaRPr>
          </a:p>
          <a:p>
            <a:endParaRPr lang="ru-RU" sz="1600" b="1" dirty="0">
              <a:latin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836712"/>
            <a:ext cx="233975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4988" y="116632"/>
            <a:ext cx="5837212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C00000"/>
                </a:solidFill>
              </a:rPr>
              <a:t>факторы, влияющие </a:t>
            </a:r>
            <a:r>
              <a:rPr lang="ru-RU" sz="3100" dirty="0">
                <a:solidFill>
                  <a:srgbClr val="C00000"/>
                </a:solidFill>
              </a:rPr>
              <a:t>на ч</a:t>
            </a:r>
            <a:r>
              <a:rPr lang="ru-RU" sz="3100" dirty="0" smtClean="0">
                <a:solidFill>
                  <a:srgbClr val="C00000"/>
                </a:solidFill>
              </a:rPr>
              <a:t>итательскую компетентность</a:t>
            </a:r>
            <a:endParaRPr lang="ru-RU" sz="3100" dirty="0">
              <a:solidFill>
                <a:srgbClr val="C00000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183970" y="2886299"/>
            <a:ext cx="2445382" cy="639762"/>
          </a:xfrm>
        </p:spPr>
        <p:txBody>
          <a:bodyPr/>
          <a:lstStyle/>
          <a:p>
            <a:pPr algn="ctr"/>
            <a:r>
              <a:rPr lang="ru-RU" sz="2800" dirty="0" smtClean="0"/>
              <a:t>Читательское пространство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836712"/>
            <a:ext cx="2195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Под "чтивом" понимается, </a:t>
            </a:r>
            <a:r>
              <a:rPr lang="ru-RU" sz="1200" dirty="0" smtClean="0"/>
              <a:t>одноразовая </a:t>
            </a:r>
            <a:r>
              <a:rPr lang="ru-RU" sz="1200" dirty="0"/>
              <a:t>литература, которая нужна, чтобы отвлечься, убить время, как просмотр очередной серии. 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2497380" y="1650210"/>
            <a:ext cx="1224136" cy="21602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1093124"/>
            <a:ext cx="1376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«настоящая литература»</a:t>
            </a:r>
          </a:p>
          <a:p>
            <a:r>
              <a:rPr lang="ru-RU" sz="1600" b="1" dirty="0" smtClean="0"/>
              <a:t> </a:t>
            </a:r>
            <a:r>
              <a:rPr lang="ru-RU" sz="1600" b="1" dirty="0"/>
              <a:t>и </a:t>
            </a:r>
            <a:r>
              <a:rPr lang="ru-RU" sz="1600" b="1" dirty="0" smtClean="0"/>
              <a:t>«чтиво»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02968" y="1969054"/>
            <a:ext cx="2069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читательская культура, ощущение </a:t>
            </a:r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себя частью общества.</a:t>
            </a:r>
            <a:endParaRPr lang="ru-RU" sz="1600" b="1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45988" y="2991134"/>
            <a:ext cx="18533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Размышление</a:t>
            </a:r>
          </a:p>
          <a:p>
            <a:r>
              <a:rPr lang="ru-RU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над прочитанным</a:t>
            </a:r>
            <a:endParaRPr lang="ru-RU" sz="1600" b="1" dirty="0">
              <a:latin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53288" y="3575909"/>
            <a:ext cx="2637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Восприятие произведения </a:t>
            </a:r>
            <a:endParaRPr lang="ru-RU" sz="1600" b="1" dirty="0" smtClean="0">
              <a:solidFill>
                <a:srgbClr val="000000"/>
              </a:solidFill>
              <a:latin typeface="Calibri" panose="020F0502020204030204" pitchFamily="34" charset="0"/>
              <a:ea typeface="Times New Roman"/>
            </a:endParaRPr>
          </a:p>
          <a:p>
            <a:r>
              <a:rPr lang="ru-RU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как </a:t>
            </a:r>
            <a:r>
              <a:rPr lang="ru-RU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</a:rPr>
              <a:t>художественное целое</a:t>
            </a:r>
            <a:endParaRPr lang="ru-RU" sz="1600" b="1" dirty="0">
              <a:latin typeface="Calibri" panose="020F0502020204030204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1547664" y="4182246"/>
            <a:ext cx="576064" cy="54289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047" y="4152057"/>
            <a:ext cx="64611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231" y="4188380"/>
            <a:ext cx="64611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153" y="3593659"/>
            <a:ext cx="1249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380" y="2508880"/>
            <a:ext cx="1249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2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6"/>
          <a:stretch/>
        </p:blipFill>
        <p:spPr bwMode="auto">
          <a:xfrm>
            <a:off x="0" y="0"/>
            <a:ext cx="8460432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604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</a:rPr>
              <a:t>М. Пришвина " Золотой луг".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1 ряд: цветущие одуванчики, луг, золото, сжатые лепестки.</a:t>
            </a:r>
            <a:endParaRPr lang="ru-RU" sz="2400" dirty="0">
              <a:solidFill>
                <a:srgbClr val="000000"/>
              </a:solidFill>
              <a:latin typeface="Arial Unicode MS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2 ряд: интересные цветы, ложиться спать, луг золотой, луг зелёный</a:t>
            </a:r>
            <a:endParaRPr lang="ru-RU" sz="2400" dirty="0">
              <a:solidFill>
                <a:srgbClr val="000000"/>
              </a:solidFill>
              <a:latin typeface="Arial Unicode MS"/>
            </a:endParaRPr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«Кто…?», «Что…?», «Когда…?», «Сколько…?»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«Как…?», «Каким образом…?»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«Почему…?», «В чем причины…?»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«Что общего…?», «В чём особенности…?», «Сравните…», «Докажите…».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629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Вопросы для дискуссии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дискуссии</a:t>
            </a:r>
            <a:endParaRPr 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1). Мы привыкли винить цивилизацию, технический прогресс в том, что люди, не только дети, но и взрослые (давайте все-таки будем смотреть правде в глаза) стали читать меньше, что очень много искушений появилось помимо книги в виде телевизора, видео, компьютера, DVD. Не выходя из дома, можно получить всю порцию удовольствий и развлечений. Действительно ли эти удивительные открытия отвлекают человека от книги, или одно с другим не связано?</a:t>
            </a:r>
          </a:p>
          <a:p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Уместен ли торг между родителями и ребенком? «Ты не прочитал книгу, поэтому компьютера и телевизора не будет». На сколько оправдан и эффективен такой прием?</a:t>
            </a:r>
          </a:p>
          <a:p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Почему ребенок до поступления в школу охотно проводил время в обществе с книгой, а, став школьником, изменил свое отношение?</a:t>
            </a:r>
          </a:p>
          <a:p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Какую заповедь общения с книгой нужно обязательно соблюдать?</a:t>
            </a:r>
          </a:p>
          <a:p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Важно ли читать с детьми вслух?</a:t>
            </a:r>
          </a:p>
          <a:p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Всякая ли литература полезна? Нужно «подсовывать» или отбирать книгу?</a:t>
            </a:r>
          </a:p>
          <a:p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Как нужно относиться к комиксам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75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2F2B20"/>
                </a:solidFill>
              </a:rPr>
              <a:t>Вопросы для дискуссии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Методика работы над совершенствованием навыков </a:t>
            </a:r>
            <a:r>
              <a:rPr lang="ru-RU" dirty="0" smtClean="0"/>
              <a:t>чтения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Как помочь ребёнку полюбить чтение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 smtClean="0"/>
              <a:t>Работа </a:t>
            </a:r>
            <a:r>
              <a:rPr lang="ru-RU" dirty="0"/>
              <a:t>над правильностью чтения</a:t>
            </a:r>
            <a:r>
              <a:rPr lang="ru-RU" dirty="0" smtClean="0"/>
              <a:t>.</a:t>
            </a:r>
          </a:p>
          <a:p>
            <a:r>
              <a:rPr lang="ru-RU" b="1" dirty="0">
                <a:solidFill>
                  <a:srgbClr val="FF0000"/>
                </a:solidFill>
              </a:rPr>
              <a:t>Работа над беглостью чтения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dirty="0"/>
              <a:t>Работа над сознательностью чтения</a:t>
            </a:r>
            <a:r>
              <a:rPr lang="ru-RU" dirty="0" smtClean="0"/>
              <a:t>.</a:t>
            </a:r>
          </a:p>
          <a:p>
            <a:r>
              <a:rPr lang="ru-RU" dirty="0"/>
              <a:t>Работа над выразительностью чтения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Организация </a:t>
            </a:r>
            <a:r>
              <a:rPr lang="ru-RU" dirty="0"/>
              <a:t>работы над текстом на уроках </a:t>
            </a:r>
          </a:p>
        </p:txBody>
      </p:sp>
    </p:spTree>
    <p:extLst>
      <p:ext uri="{BB962C8B-B14F-4D97-AF65-F5344CB8AC3E}">
        <p14:creationId xmlns:p14="http://schemas.microsoft.com/office/powerpoint/2010/main" val="4157621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/>
          <a:lstStyle/>
          <a:p>
            <a:r>
              <a:rPr lang="ru-RU" sz="2000" b="1" spc="0" dirty="0">
                <a:solidFill>
                  <a:srgbClr val="D16349"/>
                </a:solidFill>
                <a:latin typeface="Georgia"/>
              </a:rPr>
              <a:t>«</a:t>
            </a:r>
            <a:r>
              <a:rPr lang="ru-RU" sz="2000" b="1" spc="0" dirty="0">
                <a:solidFill>
                  <a:srgbClr val="D163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Школьное обучение никогда не начинается с пустого места, а всегда опирается на определенную стадию развития, проделанную ребенком».</a:t>
            </a:r>
            <a:br>
              <a:rPr lang="ru-RU" sz="2000" b="1" spc="0" dirty="0">
                <a:solidFill>
                  <a:srgbClr val="D163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pc="0" dirty="0">
                <a:solidFill>
                  <a:srgbClr val="D163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Л.С. Выготский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1"/>
            <a:ext cx="7043739" cy="528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3509"/>
            <a:ext cx="1319611" cy="188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812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95536" y="260648"/>
            <a:ext cx="79928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1052736"/>
            <a:ext cx="2304256" cy="259228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1024817"/>
            <a:ext cx="2376264" cy="259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063468"/>
            <a:ext cx="2520280" cy="25922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1980" y="327332"/>
            <a:ext cx="7620000" cy="688132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Система – деятельность - подход</a:t>
            </a:r>
            <a:r>
              <a:rPr lang="ru-RU" sz="3600" dirty="0">
                <a:solidFill>
                  <a:srgbClr val="000000"/>
                </a:solidFill>
                <a:latin typeface="Arial Unicode MS"/>
              </a:rPr>
              <a:t/>
            </a:r>
            <a:br>
              <a:rPr lang="ru-RU" sz="3600" dirty="0">
                <a:solidFill>
                  <a:srgbClr val="000000"/>
                </a:solidFill>
                <a:latin typeface="Arial Unicode MS"/>
              </a:rPr>
            </a:b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81980" y="1063468"/>
            <a:ext cx="7620000" cy="4800600"/>
          </a:xfrm>
        </p:spPr>
        <p:txBody>
          <a:bodyPr numCol="3">
            <a:normAutofit/>
          </a:bodyPr>
          <a:lstStyle/>
          <a:p>
            <a:pPr lvl="0" indent="-34290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Система - множество элементов, находящихся в отношениях и связях друг с другом, которое образует     определённую целостность, единство</a:t>
            </a:r>
            <a:endParaRPr lang="ru-RU" sz="1800" dirty="0">
              <a:solidFill>
                <a:srgbClr val="000000"/>
              </a:solidFill>
              <a:latin typeface="Arial Unicode MS"/>
            </a:endParaRPr>
          </a:p>
          <a:p>
            <a:pPr lvl="0" indent="-342900" algn="just"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indent="-342900" algn="just"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8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indent="-342900" algn="just"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indent="-342900" algn="just"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indent="-342900" algn="just"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indent="-342900" algn="just"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indent="-34290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Деятельность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- человеческая форма активного отношения к окружающему миру.</a:t>
            </a:r>
            <a:endParaRPr lang="ru-RU" sz="1800" dirty="0">
              <a:solidFill>
                <a:srgbClr val="000000"/>
              </a:solidFill>
              <a:latin typeface="Arial Unicode MS"/>
            </a:endParaRPr>
          </a:p>
          <a:p>
            <a:pPr lvl="0" indent="-342900" algn="just"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indent="-342900" algn="just"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8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indent="-342900" algn="just"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indent="-342900" algn="just"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8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indent="-342900" algn="just"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indent="-342900" algn="just"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8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indent="-342900" algn="just"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indent="-342900" algn="just"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indent="-342900" algn="just"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indent="-342900" algn="just"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indent="-342900" algn="just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Подход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- совокупность приёмов и  способов в воздействии на кого (что) либо или в изучении чего-либо для  получения определенного результата</a:t>
            </a:r>
            <a:endParaRPr lang="ru-RU" sz="1800" dirty="0">
              <a:solidFill>
                <a:srgbClr val="000000"/>
              </a:solidFill>
              <a:latin typeface="Arial Unicode MS"/>
            </a:endParaRPr>
          </a:p>
          <a:p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98" y="3617105"/>
            <a:ext cx="6048772" cy="218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95536" y="5828426"/>
            <a:ext cx="7848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Системно - 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деятельностный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подход - это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содержание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учебного процесса, в  котором главное место отводится  активной и разносторонней,  в  максимальной степени самостоятельной познавательной деятельности школьника.</a:t>
            </a:r>
            <a:endParaRPr lang="ru-RU" sz="1400" dirty="0">
              <a:solidFill>
                <a:srgbClr val="000000"/>
              </a:solidFill>
              <a:effectLst/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29108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724128" y="4777108"/>
            <a:ext cx="2736303" cy="11200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40768"/>
            <a:ext cx="4032448" cy="50405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9105"/>
            <a:ext cx="3096344" cy="1008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551" y="332656"/>
            <a:ext cx="3008313" cy="995710"/>
          </a:xfrm>
        </p:spPr>
        <p:txBody>
          <a:bodyPr>
            <a:no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РФ от 03.06.2017 N 1155-р "Об утверждении Концепции программы поддержки детского и юношеского чтения в Российской Федерации"</a:t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395536" y="1340768"/>
            <a:ext cx="3888432" cy="4968552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 детского 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юношеского чтения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мире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едва ли не в первую очередь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не только скоростью и качеством каналов обмена информацией, но и качеством самой информации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главное - мерой ее освоенности всем обществом.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таком контексте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ключевую роль играет чтение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важнейший способ освоения научного, профессионального и обыденного знания, базовой социально значимой информации, содержащейся в печатных и электронных книгах, журналах, газетах, различных документах,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первый по значимости источник социального опыта и освоения смыслов, накопленных человечеством.</a:t>
            </a:r>
          </a:p>
          <a:p>
            <a:pPr algn="just">
              <a:spcBef>
                <a:spcPts val="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quarter" idx="13"/>
          </p:nvPr>
        </p:nvSpPr>
        <p:spPr>
          <a:xfrm>
            <a:off x="4561655" y="169105"/>
            <a:ext cx="3754760" cy="4092053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имеет первостепенное значение: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воспитания и образования подрастающего поколения, становления и развития личности;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повышения уровня образованности, культурной и профессиональной компетентности всех членов общества, в том числе принимающих решения на уровне государства, муниципальных властей, учреждений, предприятий, общественных организаций;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общекультурного потенциала страны;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повышения качества жизни.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60131" y="4860073"/>
            <a:ext cx="2664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(КОНЦЕПЦИЯ ПРОГРАММЫ ПОДДЕРЖКИ ДЕТСКОГО И ЮНОШЕСКОГО ЧТЕНИЯ В РОССИЙСКОЙ ФЕДЕРАЦИИ)</a:t>
            </a:r>
            <a:endParaRPr lang="ru-RU" dirty="0"/>
          </a:p>
        </p:txBody>
      </p:sp>
      <p:sp>
        <p:nvSpPr>
          <p:cNvPr id="7" name="Половина рамки 6"/>
          <p:cNvSpPr/>
          <p:nvPr/>
        </p:nvSpPr>
        <p:spPr>
          <a:xfrm rot="10800000">
            <a:off x="7668344" y="4966549"/>
            <a:ext cx="1296144" cy="1584176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Тройная стрелка влево/вправо/вверх 9"/>
          <p:cNvSpPr/>
          <p:nvPr/>
        </p:nvSpPr>
        <p:spPr>
          <a:xfrm rot="18913002">
            <a:off x="4326499" y="4016524"/>
            <a:ext cx="1800200" cy="1296144"/>
          </a:xfrm>
          <a:prstGeom prst="leftRightUpArrow">
            <a:avLst>
              <a:gd name="adj1" fmla="val 0"/>
              <a:gd name="adj2" fmla="val 25000"/>
              <a:gd name="adj3" fmla="val 25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88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статистика </a:t>
            </a:r>
            <a:r>
              <a:rPr lang="ru-RU" sz="2400" b="1" dirty="0"/>
              <a:t>о грамотности, о чтении и библиотеках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dirty="0" smtClean="0">
                <a:latin typeface="Times New Roman"/>
                <a:ea typeface="Times New Roman"/>
              </a:rPr>
              <a:t>37% </a:t>
            </a:r>
            <a:r>
              <a:rPr lang="ru-RU" sz="2000" dirty="0">
                <a:latin typeface="Times New Roman"/>
                <a:ea typeface="Times New Roman"/>
              </a:rPr>
              <a:t>россиян никогда не читают книги. </a:t>
            </a:r>
            <a:endParaRPr lang="ru-RU" sz="2000" dirty="0" smtClean="0">
              <a:latin typeface="Times New Roman"/>
              <a:ea typeface="Times New Roman"/>
            </a:endParaRPr>
          </a:p>
          <a:p>
            <a:r>
              <a:rPr lang="ru-RU" sz="2000" dirty="0">
                <a:latin typeface="Times New Roman"/>
                <a:ea typeface="Times New Roman"/>
              </a:rPr>
              <a:t>50% россиян признались, что за последний год не прочли ни одного художественного произведения. </a:t>
            </a:r>
            <a:endParaRPr lang="ru-RU" sz="2000" dirty="0" smtClean="0">
              <a:latin typeface="Times New Roman"/>
              <a:ea typeface="Times New Roman"/>
            </a:endParaRPr>
          </a:p>
          <a:p>
            <a:r>
              <a:rPr lang="ru-RU" sz="2000" dirty="0" smtClean="0">
                <a:latin typeface="Times New Roman"/>
                <a:ea typeface="Times New Roman"/>
              </a:rPr>
              <a:t>9</a:t>
            </a:r>
            <a:r>
              <a:rPr lang="ru-RU" sz="2000" dirty="0">
                <a:latin typeface="Times New Roman"/>
                <a:ea typeface="Times New Roman"/>
              </a:rPr>
              <a:t>% опрошенных брали книги в </a:t>
            </a:r>
            <a:r>
              <a:rPr lang="ru-RU" sz="2000" dirty="0" smtClean="0">
                <a:latin typeface="Times New Roman"/>
                <a:ea typeface="Times New Roman"/>
              </a:rPr>
              <a:t>библиотеках</a:t>
            </a:r>
          </a:p>
          <a:p>
            <a:r>
              <a:rPr lang="ru-RU" sz="2000" dirty="0">
                <a:latin typeface="Times New Roman"/>
                <a:ea typeface="Times New Roman"/>
              </a:rPr>
              <a:t>66% респондентов за последние пару лет не покупало книг, которые можно отнести к художественной </a:t>
            </a:r>
            <a:r>
              <a:rPr lang="ru-RU" sz="2000" dirty="0" smtClean="0">
                <a:latin typeface="Times New Roman"/>
                <a:ea typeface="Times New Roman"/>
              </a:rPr>
              <a:t>литературе</a:t>
            </a:r>
          </a:p>
          <a:p>
            <a:r>
              <a:rPr lang="ru-RU" sz="2000" dirty="0">
                <a:latin typeface="georgia"/>
              </a:rPr>
              <a:t>По подсчетам, среднее время, которое ежедневно тратится на чтение ради удовольствия, сократилось всего до 11 минут. </a:t>
            </a:r>
            <a:endParaRPr lang="ru-RU" sz="2000" dirty="0" smtClean="0">
              <a:latin typeface="Times New Roman"/>
              <a:ea typeface="Times New Roman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sz="half" idx="2"/>
          </p:nvPr>
        </p:nvSpPr>
        <p:spPr>
          <a:xfrm>
            <a:off x="4427984" y="1536192"/>
            <a:ext cx="3649216" cy="4629112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/>
              <a:t>«Со временем телевидение перевернет жизнь всего человечества. Ничего не будет: ни кино, ни театра, ни книг, ни газет — одно сплошное телевидение. Вот вы вспомните мои слова через двадцать лет!»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660" y="3717032"/>
            <a:ext cx="2571258" cy="194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9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391"/>
            <a:ext cx="1726484" cy="109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8004" y="274638"/>
            <a:ext cx="4610220" cy="778098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37% россиян не читают книги, согласно исследованию, опубликованному в книге "Россия в цифрах: 2015-2017" 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612992" cy="54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105472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8586"/>
            <a:ext cx="3990429" cy="395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8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97968" y="4507963"/>
            <a:ext cx="1767608" cy="1010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1844824"/>
            <a:ext cx="2736304" cy="10801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2014991"/>
            <a:ext cx="2553047" cy="634082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NOP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компания, занимающаяся исследованиями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21" y="0"/>
            <a:ext cx="2746648" cy="137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16"/>
          <a:stretch/>
        </p:blipFill>
        <p:spPr bwMode="auto">
          <a:xfrm>
            <a:off x="179512" y="159653"/>
            <a:ext cx="3905250" cy="298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43275"/>
            <a:ext cx="57150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0380" y="3789040"/>
            <a:ext cx="16013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операционных систем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280" y="4614820"/>
            <a:ext cx="1522984" cy="79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лево 3"/>
          <p:cNvSpPr/>
          <p:nvPr/>
        </p:nvSpPr>
        <p:spPr>
          <a:xfrm>
            <a:off x="4788024" y="2243178"/>
            <a:ext cx="415230" cy="1777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2394233">
            <a:off x="1665435" y="4252391"/>
            <a:ext cx="360040" cy="216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378173">
            <a:off x="3388173" y="5589984"/>
            <a:ext cx="493239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41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Результаты анкетирования  учащихся 5 классов</a:t>
            </a:r>
            <a:endParaRPr lang="ru-RU" sz="28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64915911"/>
              </p:ext>
            </p:extLst>
          </p:nvPr>
        </p:nvGraphicFramePr>
        <p:xfrm>
          <a:off x="457200" y="1536700"/>
          <a:ext cx="4690864" cy="4589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Текст 5"/>
          <p:cNvSpPr>
            <a:spLocks noGrp="1"/>
          </p:cNvSpPr>
          <p:nvPr>
            <p:ph sz="half" idx="2"/>
          </p:nvPr>
        </p:nvSpPr>
        <p:spPr>
          <a:xfrm>
            <a:off x="5292080" y="1536192"/>
            <a:ext cx="2785120" cy="4590288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1.  Любите ли Вы читать?</a:t>
            </a:r>
          </a:p>
          <a:p>
            <a:r>
              <a:rPr lang="ru-RU" dirty="0"/>
              <a:t>1.1.  Да</a:t>
            </a:r>
          </a:p>
          <a:p>
            <a:r>
              <a:rPr lang="ru-RU" dirty="0"/>
              <a:t>1.2.  Нет</a:t>
            </a:r>
          </a:p>
          <a:p>
            <a:r>
              <a:rPr lang="ru-RU" dirty="0"/>
              <a:t>1.3.  Смотря что</a:t>
            </a:r>
          </a:p>
          <a:p>
            <a:r>
              <a:rPr lang="ru-RU" dirty="0"/>
              <a:t>2.  Какой источник информации Вы предпочитаете?</a:t>
            </a:r>
          </a:p>
          <a:p>
            <a:r>
              <a:rPr lang="ru-RU" dirty="0"/>
              <a:t>2.1.  Книга</a:t>
            </a:r>
          </a:p>
          <a:p>
            <a:r>
              <a:rPr lang="ru-RU" dirty="0"/>
              <a:t>2.2.  Периодические издания</a:t>
            </a:r>
          </a:p>
          <a:p>
            <a:r>
              <a:rPr lang="ru-RU" dirty="0"/>
              <a:t>2.3.  Энциклопедии, словари, справочники</a:t>
            </a:r>
          </a:p>
          <a:p>
            <a:r>
              <a:rPr lang="ru-RU" dirty="0"/>
              <a:t>2.4.  Электронные издания Интернета</a:t>
            </a:r>
          </a:p>
          <a:p>
            <a:r>
              <a:rPr lang="ru-RU" dirty="0"/>
              <a:t>2.5.  Телевидение.</a:t>
            </a:r>
          </a:p>
          <a:p>
            <a:r>
              <a:rPr lang="ru-RU" dirty="0"/>
              <a:t>3.  Что для Вас предпочтительнее?</a:t>
            </a:r>
          </a:p>
          <a:p>
            <a:r>
              <a:rPr lang="ru-RU" dirty="0"/>
              <a:t>3.1.  Работа с книгой</a:t>
            </a:r>
          </a:p>
          <a:p>
            <a:r>
              <a:rPr lang="ru-RU" dirty="0"/>
              <a:t>3.2.  Считывание с компьютера</a:t>
            </a:r>
          </a:p>
          <a:p>
            <a:r>
              <a:rPr lang="ru-RU" dirty="0"/>
              <a:t>4.  Сколько времени в день Вы читаете?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1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читательской компетентности (ошибки)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(2016-2017)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105236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74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1584</TotalTime>
  <Words>916</Words>
  <Application>Microsoft Office PowerPoint</Application>
  <PresentationFormat>Экран (4:3)</PresentationFormat>
  <Paragraphs>102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Соседство</vt:lpstr>
      <vt:lpstr>Приоритетные ценности начального общего образования   СУЩНОСТЬ И ВЛИЯНИЕ СИСТЕМНО-ДЕЯТЕЛЬНОСТНОГО ПОДХОДА НА МОТИВИРОВАННОСТЬ ИНТЕРЕСА МЛАДШИХ ШКОЛЬНИКОВ К ЧТЕНИЮ </vt:lpstr>
      <vt:lpstr>«Школьное обучение никогда не начинается с пустого места, а всегда опирается на определенную стадию развития, проделанную ребенком». Л.С. Выготский </vt:lpstr>
      <vt:lpstr>Система – деятельность - подход </vt:lpstr>
      <vt:lpstr>Распоряжение Правительства РФ от 03.06.2017 N 1155-р "Об утверждении Концепции программы поддержки детского и юношеского чтения в Российской Федерации" </vt:lpstr>
      <vt:lpstr>статистика о грамотности, о чтении и библиотеках</vt:lpstr>
      <vt:lpstr>37% россиян не читают книги, согласно исследованию, опубликованному в книге "Россия в цифрах: 2015-2017" </vt:lpstr>
      <vt:lpstr>NOP World — компания, занимающаяся исследованиями</vt:lpstr>
      <vt:lpstr>Результаты анкетирования  учащихся 5 классов</vt:lpstr>
      <vt:lpstr>Результаты читательской компетентности (ошибки) (2016-2017)</vt:lpstr>
      <vt:lpstr>Отвечают родители</vt:lpstr>
      <vt:lpstr>факторы, влияющие на читательскую компетентность</vt:lpstr>
      <vt:lpstr>Презентация PowerPoint</vt:lpstr>
      <vt:lpstr>М. Пришвина " Золотой луг".</vt:lpstr>
      <vt:lpstr>Вопросы для дискуссии</vt:lpstr>
      <vt:lpstr>Вопросы для дискуссии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52</cp:revision>
  <dcterms:created xsi:type="dcterms:W3CDTF">2017-12-01T09:46:10Z</dcterms:created>
  <dcterms:modified xsi:type="dcterms:W3CDTF">2018-02-15T13:41:07Z</dcterms:modified>
</cp:coreProperties>
</file>